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268" r:id="rId3"/>
    <p:sldId id="285" r:id="rId4"/>
    <p:sldId id="284" r:id="rId5"/>
    <p:sldId id="270" r:id="rId6"/>
    <p:sldId id="271" r:id="rId7"/>
    <p:sldId id="272" r:id="rId8"/>
    <p:sldId id="273" r:id="rId9"/>
    <p:sldId id="287" r:id="rId10"/>
    <p:sldId id="288" r:id="rId11"/>
    <p:sldId id="289" r:id="rId12"/>
    <p:sldId id="290" r:id="rId13"/>
    <p:sldId id="291" r:id="rId14"/>
    <p:sldId id="292" r:id="rId15"/>
    <p:sldId id="258" r:id="rId16"/>
    <p:sldId id="262" r:id="rId17"/>
    <p:sldId id="274" r:id="rId18"/>
    <p:sldId id="277" r:id="rId19"/>
    <p:sldId id="278" r:id="rId20"/>
    <p:sldId id="304" r:id="rId21"/>
    <p:sldId id="502" r:id="rId22"/>
    <p:sldId id="496" r:id="rId23"/>
    <p:sldId id="485" r:id="rId24"/>
    <p:sldId id="486" r:id="rId25"/>
    <p:sldId id="488" r:id="rId26"/>
    <p:sldId id="489" r:id="rId27"/>
    <p:sldId id="490" r:id="rId28"/>
    <p:sldId id="491" r:id="rId29"/>
    <p:sldId id="492" r:id="rId30"/>
    <p:sldId id="493" r:id="rId31"/>
    <p:sldId id="497" r:id="rId32"/>
    <p:sldId id="498" r:id="rId33"/>
    <p:sldId id="503" r:id="rId34"/>
    <p:sldId id="504" r:id="rId35"/>
    <p:sldId id="505" r:id="rId36"/>
    <p:sldId id="506" r:id="rId37"/>
    <p:sldId id="507" r:id="rId38"/>
    <p:sldId id="508" r:id="rId39"/>
    <p:sldId id="509" r:id="rId40"/>
    <p:sldId id="510" r:id="rId41"/>
    <p:sldId id="511" r:id="rId42"/>
    <p:sldId id="512" r:id="rId43"/>
    <p:sldId id="298" r:id="rId44"/>
    <p:sldId id="299" r:id="rId45"/>
    <p:sldId id="303" r:id="rId46"/>
    <p:sldId id="279" r:id="rId47"/>
    <p:sldId id="275" r:id="rId48"/>
    <p:sldId id="276" r:id="rId49"/>
    <p:sldId id="280" r:id="rId50"/>
    <p:sldId id="318" r:id="rId51"/>
    <p:sldId id="513" r:id="rId52"/>
    <p:sldId id="514" r:id="rId53"/>
    <p:sldId id="515" r:id="rId54"/>
    <p:sldId id="293" r:id="rId55"/>
    <p:sldId id="294" r:id="rId56"/>
    <p:sldId id="295" r:id="rId57"/>
    <p:sldId id="297" r:id="rId58"/>
    <p:sldId id="300" r:id="rId59"/>
    <p:sldId id="301" r:id="rId60"/>
    <p:sldId id="302" r:id="rId6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9003"/>
  </p:normalViewPr>
  <p:slideViewPr>
    <p:cSldViewPr snapToGrid="0" snapToObjects="1">
      <p:cViewPr varScale="1">
        <p:scale>
          <a:sx n="105" d="100"/>
          <a:sy n="105" d="100"/>
        </p:scale>
        <p:origin x="8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B97198-5DAF-994E-852E-8F3A4370FC2B}" type="datetimeFigureOut">
              <a:rPr kumimoji="1" lang="zh-TW" altLang="en-US" smtClean="0"/>
              <a:t>2022/3/25</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ABE81F-4383-4E4F-8F2F-46B527F314EB}" type="slidenum">
              <a:rPr kumimoji="1" lang="zh-TW" altLang="en-US" smtClean="0"/>
              <a:t>‹#›</a:t>
            </a:fld>
            <a:endParaRPr kumimoji="1" lang="zh-TW" altLang="en-US"/>
          </a:p>
        </p:txBody>
      </p:sp>
    </p:spTree>
    <p:extLst>
      <p:ext uri="{BB962C8B-B14F-4D97-AF65-F5344CB8AC3E}">
        <p14:creationId xmlns:p14="http://schemas.microsoft.com/office/powerpoint/2010/main" val="2713304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E0673F7-4ECD-4449-89C8-C66AE04E3625}" type="slidenum">
              <a:rPr kumimoji="1" lang="zh-TW" altLang="en-US" smtClean="0"/>
              <a:t>21</a:t>
            </a:fld>
            <a:endParaRPr kumimoji="1" lang="zh-TW" altLang="en-US"/>
          </a:p>
        </p:txBody>
      </p:sp>
    </p:spTree>
    <p:extLst>
      <p:ext uri="{BB962C8B-B14F-4D97-AF65-F5344CB8AC3E}">
        <p14:creationId xmlns:p14="http://schemas.microsoft.com/office/powerpoint/2010/main" val="479893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假設這是一個訓練好判斷貓咪身上花紋的類神經網路，</a:t>
            </a:r>
            <a:endParaRPr kumimoji="1" lang="en-US" altLang="zh-TW" dirty="0"/>
          </a:p>
          <a:p>
            <a:r>
              <a:rPr kumimoji="1" lang="zh-TW" altLang="en-US" dirty="0"/>
              <a:t>圖片若是以像素資料輸入，就會這樣一格一格輸入進去，</a:t>
            </a:r>
            <a:br>
              <a:rPr kumimoji="1" lang="en-US" altLang="zh-TW" dirty="0"/>
            </a:br>
            <a:r>
              <a:rPr kumimoji="1" lang="zh-TW" altLang="en-US" dirty="0"/>
              <a:t>將黑色定義為</a:t>
            </a:r>
            <a:r>
              <a:rPr kumimoji="1" lang="en-US" altLang="zh-TW" dirty="0"/>
              <a:t>1</a:t>
            </a:r>
            <a:r>
              <a:rPr kumimoji="1" lang="zh-TW" altLang="en-US" dirty="0"/>
              <a:t>的輸入，白色則為</a:t>
            </a:r>
            <a:r>
              <a:rPr kumimoji="1" lang="en-US" altLang="zh-TW" dirty="0"/>
              <a:t>0</a:t>
            </a:r>
            <a:r>
              <a:rPr kumimoji="1" lang="zh-TW" altLang="en-US" dirty="0"/>
              <a:t>的輸入，</a:t>
            </a:r>
            <a:br>
              <a:rPr kumimoji="1" lang="en-US" altLang="zh-TW" dirty="0"/>
            </a:br>
            <a:r>
              <a:rPr kumimoji="1" lang="zh-TW" altLang="en-US" dirty="0"/>
              <a:t>綠色的權重為</a:t>
            </a:r>
            <a:r>
              <a:rPr kumimoji="1" lang="en-US" altLang="zh-TW" dirty="0"/>
              <a:t>+1</a:t>
            </a:r>
            <a:r>
              <a:rPr kumimoji="1" lang="zh-TW" altLang="en-US" dirty="0"/>
              <a:t>，紅色的權重為</a:t>
            </a:r>
            <a:r>
              <a:rPr kumimoji="1" lang="en-US" altLang="zh-TW" dirty="0"/>
              <a:t>-1</a:t>
            </a:r>
            <a:r>
              <a:rPr kumimoji="1" lang="zh-TW" altLang="en-US" dirty="0"/>
              <a:t>，</a:t>
            </a:r>
            <a:endParaRPr kumimoji="1" lang="en-US" altLang="zh-TW" dirty="0"/>
          </a:p>
          <a:p>
            <a:r>
              <a:rPr kumimoji="1" lang="zh-TW" altLang="en-US" dirty="0"/>
              <a:t>最後計算出來的值，能用以判斷與貓咪身上是否相符。</a:t>
            </a:r>
            <a:endParaRPr kumimoji="1" lang="en-US" altLang="zh-TW" dirty="0"/>
          </a:p>
        </p:txBody>
      </p:sp>
      <p:sp>
        <p:nvSpPr>
          <p:cNvPr id="4" name="投影片編號版面配置區 3"/>
          <p:cNvSpPr>
            <a:spLocks noGrp="1"/>
          </p:cNvSpPr>
          <p:nvPr>
            <p:ph type="sldNum" sz="quarter" idx="5"/>
          </p:nvPr>
        </p:nvSpPr>
        <p:spPr/>
        <p:txBody>
          <a:bodyPr/>
          <a:lstStyle/>
          <a:p>
            <a:fld id="{31ABE81F-4383-4E4F-8F2F-46B527F314EB}" type="slidenum">
              <a:rPr kumimoji="1" lang="zh-TW" altLang="en-US" smtClean="0"/>
              <a:t>54</a:t>
            </a:fld>
            <a:endParaRPr kumimoji="1" lang="zh-TW" altLang="en-US"/>
          </a:p>
        </p:txBody>
      </p:sp>
    </p:spTree>
    <p:extLst>
      <p:ext uri="{BB962C8B-B14F-4D97-AF65-F5344CB8AC3E}">
        <p14:creationId xmlns:p14="http://schemas.microsoft.com/office/powerpoint/2010/main" val="2941814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假設這是一個訓練好判斷貓咪身上花紋的類神經網路，</a:t>
            </a:r>
            <a:endParaRPr kumimoji="1" lang="en-US" altLang="zh-TW" dirty="0"/>
          </a:p>
          <a:p>
            <a:r>
              <a:rPr kumimoji="1" lang="zh-TW" altLang="en-US" dirty="0"/>
              <a:t>圖片若是以像素資料輸入，就會這樣一格一格輸入進去，</a:t>
            </a:r>
            <a:br>
              <a:rPr kumimoji="1" lang="en-US" altLang="zh-TW" dirty="0"/>
            </a:br>
            <a:r>
              <a:rPr kumimoji="1" lang="zh-TW" altLang="en-US" dirty="0"/>
              <a:t>將黑色定義為</a:t>
            </a:r>
            <a:r>
              <a:rPr kumimoji="1" lang="en-US" altLang="zh-TW" dirty="0"/>
              <a:t>1</a:t>
            </a:r>
            <a:r>
              <a:rPr kumimoji="1" lang="zh-TW" altLang="en-US" dirty="0"/>
              <a:t>的輸入，白色則為</a:t>
            </a:r>
            <a:r>
              <a:rPr kumimoji="1" lang="en-US" altLang="zh-TW" dirty="0"/>
              <a:t>0</a:t>
            </a:r>
            <a:r>
              <a:rPr kumimoji="1" lang="zh-TW" altLang="en-US" dirty="0"/>
              <a:t>的輸入，</a:t>
            </a:r>
            <a:br>
              <a:rPr kumimoji="1" lang="en-US" altLang="zh-TW" dirty="0"/>
            </a:br>
            <a:r>
              <a:rPr kumimoji="1" lang="zh-TW" altLang="en-US" dirty="0"/>
              <a:t>綠色的權重為</a:t>
            </a:r>
            <a:r>
              <a:rPr kumimoji="1" lang="en-US" altLang="zh-TW" dirty="0"/>
              <a:t>+1</a:t>
            </a:r>
            <a:r>
              <a:rPr kumimoji="1" lang="zh-TW" altLang="en-US" dirty="0"/>
              <a:t>，紅色的權重為</a:t>
            </a:r>
            <a:r>
              <a:rPr kumimoji="1" lang="en-US" altLang="zh-TW" dirty="0"/>
              <a:t>-1</a:t>
            </a:r>
            <a:r>
              <a:rPr kumimoji="1" lang="zh-TW" altLang="en-US" dirty="0"/>
              <a:t>，</a:t>
            </a:r>
            <a:endParaRPr kumimoji="1" lang="en-US" altLang="zh-TW" dirty="0"/>
          </a:p>
          <a:p>
            <a:r>
              <a:rPr kumimoji="1" lang="zh-TW" altLang="en-US" dirty="0"/>
              <a:t>最後計算出來的值，能用以判斷與貓咪身上是否相符。</a:t>
            </a:r>
            <a:endParaRPr kumimoji="1" lang="en-US" altLang="zh-TW" dirty="0"/>
          </a:p>
        </p:txBody>
      </p:sp>
      <p:sp>
        <p:nvSpPr>
          <p:cNvPr id="4" name="投影片編號版面配置區 3"/>
          <p:cNvSpPr>
            <a:spLocks noGrp="1"/>
          </p:cNvSpPr>
          <p:nvPr>
            <p:ph type="sldNum" sz="quarter" idx="5"/>
          </p:nvPr>
        </p:nvSpPr>
        <p:spPr/>
        <p:txBody>
          <a:bodyPr/>
          <a:lstStyle/>
          <a:p>
            <a:fld id="{31ABE81F-4383-4E4F-8F2F-46B527F314EB}" type="slidenum">
              <a:rPr kumimoji="1" lang="zh-TW" altLang="en-US" smtClean="0"/>
              <a:t>55</a:t>
            </a:fld>
            <a:endParaRPr kumimoji="1" lang="zh-TW" altLang="en-US"/>
          </a:p>
        </p:txBody>
      </p:sp>
    </p:spTree>
    <p:extLst>
      <p:ext uri="{BB962C8B-B14F-4D97-AF65-F5344CB8AC3E}">
        <p14:creationId xmlns:p14="http://schemas.microsoft.com/office/powerpoint/2010/main" val="3241773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假設這是一個訓練好判斷貓咪身上花紋的類神經網路，</a:t>
            </a:r>
            <a:endParaRPr kumimoji="1" lang="en-US" altLang="zh-TW" dirty="0"/>
          </a:p>
          <a:p>
            <a:r>
              <a:rPr kumimoji="1" lang="zh-TW" altLang="en-US" dirty="0"/>
              <a:t>圖片若是以像素資料輸入，就會這樣一格一格輸入進去，</a:t>
            </a:r>
            <a:br>
              <a:rPr kumimoji="1" lang="en-US" altLang="zh-TW" dirty="0"/>
            </a:br>
            <a:r>
              <a:rPr kumimoji="1" lang="zh-TW" altLang="en-US" dirty="0"/>
              <a:t>將黑色定義為</a:t>
            </a:r>
            <a:r>
              <a:rPr kumimoji="1" lang="en-US" altLang="zh-TW" dirty="0"/>
              <a:t>1</a:t>
            </a:r>
            <a:r>
              <a:rPr kumimoji="1" lang="zh-TW" altLang="en-US" dirty="0"/>
              <a:t>的輸入，白色則為</a:t>
            </a:r>
            <a:r>
              <a:rPr kumimoji="1" lang="en-US" altLang="zh-TW" dirty="0"/>
              <a:t>0</a:t>
            </a:r>
            <a:r>
              <a:rPr kumimoji="1" lang="zh-TW" altLang="en-US" dirty="0"/>
              <a:t>的輸入，</a:t>
            </a:r>
            <a:br>
              <a:rPr kumimoji="1" lang="en-US" altLang="zh-TW" dirty="0"/>
            </a:br>
            <a:r>
              <a:rPr kumimoji="1" lang="zh-TW" altLang="en-US" dirty="0"/>
              <a:t>綠色的權重為</a:t>
            </a:r>
            <a:r>
              <a:rPr kumimoji="1" lang="en-US" altLang="zh-TW" dirty="0"/>
              <a:t>+1</a:t>
            </a:r>
            <a:r>
              <a:rPr kumimoji="1" lang="zh-TW" altLang="en-US" dirty="0"/>
              <a:t>，紅色的權重為</a:t>
            </a:r>
            <a:r>
              <a:rPr kumimoji="1" lang="en-US" altLang="zh-TW" dirty="0"/>
              <a:t>-1</a:t>
            </a:r>
            <a:r>
              <a:rPr kumimoji="1" lang="zh-TW" altLang="en-US" dirty="0"/>
              <a:t>，</a:t>
            </a:r>
            <a:endParaRPr kumimoji="1" lang="en-US" altLang="zh-TW" dirty="0"/>
          </a:p>
          <a:p>
            <a:r>
              <a:rPr kumimoji="1" lang="zh-TW" altLang="en-US" dirty="0"/>
              <a:t>最後計算出來的值，能用以判斷與貓咪身上是否相符。</a:t>
            </a:r>
            <a:endParaRPr kumimoji="1" lang="en-US" altLang="zh-TW" dirty="0"/>
          </a:p>
        </p:txBody>
      </p:sp>
      <p:sp>
        <p:nvSpPr>
          <p:cNvPr id="4" name="投影片編號版面配置區 3"/>
          <p:cNvSpPr>
            <a:spLocks noGrp="1"/>
          </p:cNvSpPr>
          <p:nvPr>
            <p:ph type="sldNum" sz="quarter" idx="5"/>
          </p:nvPr>
        </p:nvSpPr>
        <p:spPr/>
        <p:txBody>
          <a:bodyPr/>
          <a:lstStyle/>
          <a:p>
            <a:fld id="{31ABE81F-4383-4E4F-8F2F-46B527F314EB}" type="slidenum">
              <a:rPr kumimoji="1" lang="zh-TW" altLang="en-US" smtClean="0"/>
              <a:t>56</a:t>
            </a:fld>
            <a:endParaRPr kumimoji="1" lang="zh-TW" altLang="en-US"/>
          </a:p>
        </p:txBody>
      </p:sp>
    </p:spTree>
    <p:extLst>
      <p:ext uri="{BB962C8B-B14F-4D97-AF65-F5344CB8AC3E}">
        <p14:creationId xmlns:p14="http://schemas.microsoft.com/office/powerpoint/2010/main" val="524518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假設這是一個訓練好判斷貓咪身上花紋的類神經網路，</a:t>
            </a:r>
            <a:endParaRPr kumimoji="1" lang="en-US" altLang="zh-TW" dirty="0"/>
          </a:p>
          <a:p>
            <a:r>
              <a:rPr kumimoji="1" lang="zh-TW" altLang="en-US" dirty="0"/>
              <a:t>圖片若是以像素資料輸入，就會這樣一格一格輸入進去，</a:t>
            </a:r>
            <a:br>
              <a:rPr kumimoji="1" lang="en-US" altLang="zh-TW" dirty="0"/>
            </a:br>
            <a:r>
              <a:rPr kumimoji="1" lang="zh-TW" altLang="en-US" dirty="0"/>
              <a:t>將黑色定義為</a:t>
            </a:r>
            <a:r>
              <a:rPr kumimoji="1" lang="en-US" altLang="zh-TW" dirty="0"/>
              <a:t>1</a:t>
            </a:r>
            <a:r>
              <a:rPr kumimoji="1" lang="zh-TW" altLang="en-US" dirty="0"/>
              <a:t>的輸入，白色則為</a:t>
            </a:r>
            <a:r>
              <a:rPr kumimoji="1" lang="en-US" altLang="zh-TW" dirty="0"/>
              <a:t>0</a:t>
            </a:r>
            <a:r>
              <a:rPr kumimoji="1" lang="zh-TW" altLang="en-US" dirty="0"/>
              <a:t>的輸入，</a:t>
            </a:r>
            <a:br>
              <a:rPr kumimoji="1" lang="en-US" altLang="zh-TW" dirty="0"/>
            </a:br>
            <a:r>
              <a:rPr kumimoji="1" lang="zh-TW" altLang="en-US" dirty="0"/>
              <a:t>綠色的權重為</a:t>
            </a:r>
            <a:r>
              <a:rPr kumimoji="1" lang="en-US" altLang="zh-TW" dirty="0"/>
              <a:t>+1</a:t>
            </a:r>
            <a:r>
              <a:rPr kumimoji="1" lang="zh-TW" altLang="en-US" dirty="0"/>
              <a:t>，紅色的權重為</a:t>
            </a:r>
            <a:r>
              <a:rPr kumimoji="1" lang="en-US" altLang="zh-TW" dirty="0"/>
              <a:t>-1</a:t>
            </a:r>
            <a:r>
              <a:rPr kumimoji="1" lang="zh-TW" altLang="en-US" dirty="0"/>
              <a:t>，</a:t>
            </a:r>
            <a:endParaRPr kumimoji="1" lang="en-US" altLang="zh-TW" dirty="0"/>
          </a:p>
          <a:p>
            <a:r>
              <a:rPr kumimoji="1" lang="zh-TW" altLang="en-US" dirty="0"/>
              <a:t>最後計算出來的值，能用以判斷與貓咪身上是否相符。</a:t>
            </a:r>
            <a:endParaRPr kumimoji="1" lang="en-US" altLang="zh-TW" dirty="0"/>
          </a:p>
        </p:txBody>
      </p:sp>
      <p:sp>
        <p:nvSpPr>
          <p:cNvPr id="4" name="投影片編號版面配置區 3"/>
          <p:cNvSpPr>
            <a:spLocks noGrp="1"/>
          </p:cNvSpPr>
          <p:nvPr>
            <p:ph type="sldNum" sz="quarter" idx="5"/>
          </p:nvPr>
        </p:nvSpPr>
        <p:spPr/>
        <p:txBody>
          <a:bodyPr/>
          <a:lstStyle/>
          <a:p>
            <a:fld id="{31ABE81F-4383-4E4F-8F2F-46B527F314EB}" type="slidenum">
              <a:rPr kumimoji="1" lang="zh-TW" altLang="en-US" smtClean="0"/>
              <a:t>57</a:t>
            </a:fld>
            <a:endParaRPr kumimoji="1" lang="zh-TW" altLang="en-US"/>
          </a:p>
        </p:txBody>
      </p:sp>
    </p:spTree>
    <p:extLst>
      <p:ext uri="{BB962C8B-B14F-4D97-AF65-F5344CB8AC3E}">
        <p14:creationId xmlns:p14="http://schemas.microsoft.com/office/powerpoint/2010/main" val="1020727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CC3DCE-47CD-8B4D-B8B8-785D44C5453B}"/>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D1202519-E67D-4E4C-BC3D-354692228D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39531D76-AEF5-5E42-ADCC-5B70BA971349}"/>
              </a:ext>
            </a:extLst>
          </p:cNvPr>
          <p:cNvSpPr>
            <a:spLocks noGrp="1"/>
          </p:cNvSpPr>
          <p:nvPr>
            <p:ph type="dt" sz="half" idx="10"/>
          </p:nvPr>
        </p:nvSpPr>
        <p:spPr/>
        <p:txBody>
          <a:bodyPr/>
          <a:lstStyle/>
          <a:p>
            <a:fld id="{4B4D149D-1AC6-0C4E-AB7E-19B2D9CBC675}" type="datetimeFigureOut">
              <a:rPr kumimoji="1" lang="zh-TW" altLang="en-US" smtClean="0"/>
              <a:t>2022/3/25</a:t>
            </a:fld>
            <a:endParaRPr kumimoji="1" lang="zh-TW" altLang="en-US"/>
          </a:p>
        </p:txBody>
      </p:sp>
      <p:sp>
        <p:nvSpPr>
          <p:cNvPr id="5" name="頁尾版面配置區 4">
            <a:extLst>
              <a:ext uri="{FF2B5EF4-FFF2-40B4-BE49-F238E27FC236}">
                <a16:creationId xmlns:a16="http://schemas.microsoft.com/office/drawing/2014/main" id="{8ABDD39A-9EFF-6744-8FD2-B4D81D2C886C}"/>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1DE72A91-225F-F448-9362-9074D815E0F0}"/>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2529108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9F961D-5C42-9540-B77A-9224D0683208}"/>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D91BF1A1-98A2-3345-B8F2-E742EF519390}"/>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5B96F881-BDC1-A241-920E-D8ADD73EEA8F}"/>
              </a:ext>
            </a:extLst>
          </p:cNvPr>
          <p:cNvSpPr>
            <a:spLocks noGrp="1"/>
          </p:cNvSpPr>
          <p:nvPr>
            <p:ph type="dt" sz="half" idx="10"/>
          </p:nvPr>
        </p:nvSpPr>
        <p:spPr/>
        <p:txBody>
          <a:bodyPr/>
          <a:lstStyle/>
          <a:p>
            <a:fld id="{4B4D149D-1AC6-0C4E-AB7E-19B2D9CBC675}" type="datetimeFigureOut">
              <a:rPr kumimoji="1" lang="zh-TW" altLang="en-US" smtClean="0"/>
              <a:t>2022/3/25</a:t>
            </a:fld>
            <a:endParaRPr kumimoji="1" lang="zh-TW" altLang="en-US"/>
          </a:p>
        </p:txBody>
      </p:sp>
      <p:sp>
        <p:nvSpPr>
          <p:cNvPr id="5" name="頁尾版面配置區 4">
            <a:extLst>
              <a:ext uri="{FF2B5EF4-FFF2-40B4-BE49-F238E27FC236}">
                <a16:creationId xmlns:a16="http://schemas.microsoft.com/office/drawing/2014/main" id="{61AEB892-FD9A-DB43-8C3E-E2BC3FF45BEA}"/>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FB829C2A-51D2-D849-A56F-E925FD84B58A}"/>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3744189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E011FB3-17C8-0542-B0EF-F35937EE4ADE}"/>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8A65859D-FDDD-AE41-8F32-4F8720755EAC}"/>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4DE53DD7-A3CC-7C41-912E-6937DC410CA4}"/>
              </a:ext>
            </a:extLst>
          </p:cNvPr>
          <p:cNvSpPr>
            <a:spLocks noGrp="1"/>
          </p:cNvSpPr>
          <p:nvPr>
            <p:ph type="dt" sz="half" idx="10"/>
          </p:nvPr>
        </p:nvSpPr>
        <p:spPr/>
        <p:txBody>
          <a:bodyPr/>
          <a:lstStyle/>
          <a:p>
            <a:fld id="{4B4D149D-1AC6-0C4E-AB7E-19B2D9CBC675}" type="datetimeFigureOut">
              <a:rPr kumimoji="1" lang="zh-TW" altLang="en-US" smtClean="0"/>
              <a:t>2022/3/25</a:t>
            </a:fld>
            <a:endParaRPr kumimoji="1" lang="zh-TW" altLang="en-US"/>
          </a:p>
        </p:txBody>
      </p:sp>
      <p:sp>
        <p:nvSpPr>
          <p:cNvPr id="5" name="頁尾版面配置區 4">
            <a:extLst>
              <a:ext uri="{FF2B5EF4-FFF2-40B4-BE49-F238E27FC236}">
                <a16:creationId xmlns:a16="http://schemas.microsoft.com/office/drawing/2014/main" id="{D3FF9ADA-F4BB-5642-A184-ABC1DA123C16}"/>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96AE9958-9587-6440-97E3-B568AA602B15}"/>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94277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B70F5C-0E03-FE42-9373-C62C1350806E}"/>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EEE18C05-0ECC-4844-8438-50B1C8E75B81}"/>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A11A2523-7851-B84F-A8D3-B8D2E4CA1A36}"/>
              </a:ext>
            </a:extLst>
          </p:cNvPr>
          <p:cNvSpPr>
            <a:spLocks noGrp="1"/>
          </p:cNvSpPr>
          <p:nvPr>
            <p:ph type="dt" sz="half" idx="10"/>
          </p:nvPr>
        </p:nvSpPr>
        <p:spPr/>
        <p:txBody>
          <a:bodyPr/>
          <a:lstStyle/>
          <a:p>
            <a:fld id="{4B4D149D-1AC6-0C4E-AB7E-19B2D9CBC675}" type="datetimeFigureOut">
              <a:rPr kumimoji="1" lang="zh-TW" altLang="en-US" smtClean="0"/>
              <a:t>2022/3/25</a:t>
            </a:fld>
            <a:endParaRPr kumimoji="1" lang="zh-TW" altLang="en-US"/>
          </a:p>
        </p:txBody>
      </p:sp>
      <p:sp>
        <p:nvSpPr>
          <p:cNvPr id="5" name="頁尾版面配置區 4">
            <a:extLst>
              <a:ext uri="{FF2B5EF4-FFF2-40B4-BE49-F238E27FC236}">
                <a16:creationId xmlns:a16="http://schemas.microsoft.com/office/drawing/2014/main" id="{7F475721-0407-2440-BF0F-0250E28D08AA}"/>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5AA367D3-CF4B-EF44-995D-6DB8D32A25D4}"/>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1517911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CEC751-BAEF-284D-96E8-CFDD01C1C266}"/>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E39C7C69-D804-4647-BF98-A02D71490C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29EA1616-5495-3A4C-9935-A98BC5497312}"/>
              </a:ext>
            </a:extLst>
          </p:cNvPr>
          <p:cNvSpPr>
            <a:spLocks noGrp="1"/>
          </p:cNvSpPr>
          <p:nvPr>
            <p:ph type="dt" sz="half" idx="10"/>
          </p:nvPr>
        </p:nvSpPr>
        <p:spPr/>
        <p:txBody>
          <a:bodyPr/>
          <a:lstStyle/>
          <a:p>
            <a:fld id="{4B4D149D-1AC6-0C4E-AB7E-19B2D9CBC675}" type="datetimeFigureOut">
              <a:rPr kumimoji="1" lang="zh-TW" altLang="en-US" smtClean="0"/>
              <a:t>2022/3/25</a:t>
            </a:fld>
            <a:endParaRPr kumimoji="1" lang="zh-TW" altLang="en-US"/>
          </a:p>
        </p:txBody>
      </p:sp>
      <p:sp>
        <p:nvSpPr>
          <p:cNvPr id="5" name="頁尾版面配置區 4">
            <a:extLst>
              <a:ext uri="{FF2B5EF4-FFF2-40B4-BE49-F238E27FC236}">
                <a16:creationId xmlns:a16="http://schemas.microsoft.com/office/drawing/2014/main" id="{4DE617E9-B87C-DA43-9463-0A76EFB0294E}"/>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15C6D5C7-AE0E-064E-9008-B47B55F1A5F7}"/>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65219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F1DD0A-C94A-D742-AE82-A06AC6819BDC}"/>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5CA1A2FD-9EEF-F544-88CF-BA3229FBF03D}"/>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F8EE0B87-4BEA-A145-A616-B591E36A9C49}"/>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F27AD864-4C3C-4D41-88CA-B52A8353A6FB}"/>
              </a:ext>
            </a:extLst>
          </p:cNvPr>
          <p:cNvSpPr>
            <a:spLocks noGrp="1"/>
          </p:cNvSpPr>
          <p:nvPr>
            <p:ph type="dt" sz="half" idx="10"/>
          </p:nvPr>
        </p:nvSpPr>
        <p:spPr/>
        <p:txBody>
          <a:bodyPr/>
          <a:lstStyle/>
          <a:p>
            <a:fld id="{4B4D149D-1AC6-0C4E-AB7E-19B2D9CBC675}" type="datetimeFigureOut">
              <a:rPr kumimoji="1" lang="zh-TW" altLang="en-US" smtClean="0"/>
              <a:t>2022/3/25</a:t>
            </a:fld>
            <a:endParaRPr kumimoji="1" lang="zh-TW" altLang="en-US"/>
          </a:p>
        </p:txBody>
      </p:sp>
      <p:sp>
        <p:nvSpPr>
          <p:cNvPr id="6" name="頁尾版面配置區 5">
            <a:extLst>
              <a:ext uri="{FF2B5EF4-FFF2-40B4-BE49-F238E27FC236}">
                <a16:creationId xmlns:a16="http://schemas.microsoft.com/office/drawing/2014/main" id="{323951DE-2F63-9B43-9101-337B0604A006}"/>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F4A835FE-17E2-534C-8016-1807BE32990F}"/>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704468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F8CB8F-B495-3947-B14C-CB97CCC813FF}"/>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1975236E-B396-CC46-8ED4-A719B873C9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5FADB62E-113F-4743-A47B-3F973304F0A1}"/>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F5755BAB-5E65-7F45-A234-D1FF5BFC89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B322FB95-ED7D-324A-B7D0-39EA012EA767}"/>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01160254-AD89-FE41-BBDD-6A9951DF5BED}"/>
              </a:ext>
            </a:extLst>
          </p:cNvPr>
          <p:cNvSpPr>
            <a:spLocks noGrp="1"/>
          </p:cNvSpPr>
          <p:nvPr>
            <p:ph type="dt" sz="half" idx="10"/>
          </p:nvPr>
        </p:nvSpPr>
        <p:spPr/>
        <p:txBody>
          <a:bodyPr/>
          <a:lstStyle/>
          <a:p>
            <a:fld id="{4B4D149D-1AC6-0C4E-AB7E-19B2D9CBC675}" type="datetimeFigureOut">
              <a:rPr kumimoji="1" lang="zh-TW" altLang="en-US" smtClean="0"/>
              <a:t>2022/3/25</a:t>
            </a:fld>
            <a:endParaRPr kumimoji="1" lang="zh-TW" altLang="en-US"/>
          </a:p>
        </p:txBody>
      </p:sp>
      <p:sp>
        <p:nvSpPr>
          <p:cNvPr id="8" name="頁尾版面配置區 7">
            <a:extLst>
              <a:ext uri="{FF2B5EF4-FFF2-40B4-BE49-F238E27FC236}">
                <a16:creationId xmlns:a16="http://schemas.microsoft.com/office/drawing/2014/main" id="{9A169D2B-2AD7-3143-949F-F14706B9BD2F}"/>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8EA84C58-9536-C34D-8A33-935E999F9BDF}"/>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3830421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A25523-564A-D949-BD27-FC2DBEF8CB9F}"/>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AF1D2F4B-BD4A-9C4E-A22D-FC6B866215A4}"/>
              </a:ext>
            </a:extLst>
          </p:cNvPr>
          <p:cNvSpPr>
            <a:spLocks noGrp="1"/>
          </p:cNvSpPr>
          <p:nvPr>
            <p:ph type="dt" sz="half" idx="10"/>
          </p:nvPr>
        </p:nvSpPr>
        <p:spPr/>
        <p:txBody>
          <a:bodyPr/>
          <a:lstStyle/>
          <a:p>
            <a:fld id="{4B4D149D-1AC6-0C4E-AB7E-19B2D9CBC675}" type="datetimeFigureOut">
              <a:rPr kumimoji="1" lang="zh-TW" altLang="en-US" smtClean="0"/>
              <a:t>2022/3/25</a:t>
            </a:fld>
            <a:endParaRPr kumimoji="1" lang="zh-TW" altLang="en-US"/>
          </a:p>
        </p:txBody>
      </p:sp>
      <p:sp>
        <p:nvSpPr>
          <p:cNvPr id="4" name="頁尾版面配置區 3">
            <a:extLst>
              <a:ext uri="{FF2B5EF4-FFF2-40B4-BE49-F238E27FC236}">
                <a16:creationId xmlns:a16="http://schemas.microsoft.com/office/drawing/2014/main" id="{C62C36BF-6D05-4442-8BAB-1B0D959FE97D}"/>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043AFA73-B715-8849-B947-FD5BEB6BEC37}"/>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118214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0E7DE901-92D7-6242-8BF3-96FD17076E43}"/>
              </a:ext>
            </a:extLst>
          </p:cNvPr>
          <p:cNvSpPr>
            <a:spLocks noGrp="1"/>
          </p:cNvSpPr>
          <p:nvPr>
            <p:ph type="dt" sz="half" idx="10"/>
          </p:nvPr>
        </p:nvSpPr>
        <p:spPr/>
        <p:txBody>
          <a:bodyPr/>
          <a:lstStyle/>
          <a:p>
            <a:fld id="{4B4D149D-1AC6-0C4E-AB7E-19B2D9CBC675}" type="datetimeFigureOut">
              <a:rPr kumimoji="1" lang="zh-TW" altLang="en-US" smtClean="0"/>
              <a:t>2022/3/25</a:t>
            </a:fld>
            <a:endParaRPr kumimoji="1" lang="zh-TW" altLang="en-US"/>
          </a:p>
        </p:txBody>
      </p:sp>
      <p:sp>
        <p:nvSpPr>
          <p:cNvPr id="3" name="頁尾版面配置區 2">
            <a:extLst>
              <a:ext uri="{FF2B5EF4-FFF2-40B4-BE49-F238E27FC236}">
                <a16:creationId xmlns:a16="http://schemas.microsoft.com/office/drawing/2014/main" id="{84EC64C9-D2ED-474C-AFA8-7E4D91250C12}"/>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87EEF6BD-2173-3140-B811-9DC75EA81941}"/>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878359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40FFB7-905D-964D-B519-2A55AA702BC4}"/>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4333776D-B5C3-C54B-BFBD-B7E975F13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383D9A4C-AA17-BD4B-87E8-221FE67BBC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03CE7A42-D794-0F40-BC68-3F040E20E189}"/>
              </a:ext>
            </a:extLst>
          </p:cNvPr>
          <p:cNvSpPr>
            <a:spLocks noGrp="1"/>
          </p:cNvSpPr>
          <p:nvPr>
            <p:ph type="dt" sz="half" idx="10"/>
          </p:nvPr>
        </p:nvSpPr>
        <p:spPr/>
        <p:txBody>
          <a:bodyPr/>
          <a:lstStyle/>
          <a:p>
            <a:fld id="{4B4D149D-1AC6-0C4E-AB7E-19B2D9CBC675}" type="datetimeFigureOut">
              <a:rPr kumimoji="1" lang="zh-TW" altLang="en-US" smtClean="0"/>
              <a:t>2022/3/25</a:t>
            </a:fld>
            <a:endParaRPr kumimoji="1" lang="zh-TW" altLang="en-US"/>
          </a:p>
        </p:txBody>
      </p:sp>
      <p:sp>
        <p:nvSpPr>
          <p:cNvPr id="6" name="頁尾版面配置區 5">
            <a:extLst>
              <a:ext uri="{FF2B5EF4-FFF2-40B4-BE49-F238E27FC236}">
                <a16:creationId xmlns:a16="http://schemas.microsoft.com/office/drawing/2014/main" id="{95CCA098-1323-A642-8ED8-23C8565DED8B}"/>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10AC0614-9310-0A48-9519-8D4EB419A4D6}"/>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3543038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628F4-F2F4-9D4A-BB25-C619843FF60E}"/>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9EAABAC6-BC0B-C14B-A9F0-03746B7A3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26EE6F19-EA3C-004D-80DB-09F98D439C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38448366-8418-564F-A96E-99FCB5B2C4D4}"/>
              </a:ext>
            </a:extLst>
          </p:cNvPr>
          <p:cNvSpPr>
            <a:spLocks noGrp="1"/>
          </p:cNvSpPr>
          <p:nvPr>
            <p:ph type="dt" sz="half" idx="10"/>
          </p:nvPr>
        </p:nvSpPr>
        <p:spPr/>
        <p:txBody>
          <a:bodyPr/>
          <a:lstStyle/>
          <a:p>
            <a:fld id="{4B4D149D-1AC6-0C4E-AB7E-19B2D9CBC675}" type="datetimeFigureOut">
              <a:rPr kumimoji="1" lang="zh-TW" altLang="en-US" smtClean="0"/>
              <a:t>2022/3/25</a:t>
            </a:fld>
            <a:endParaRPr kumimoji="1" lang="zh-TW" altLang="en-US"/>
          </a:p>
        </p:txBody>
      </p:sp>
      <p:sp>
        <p:nvSpPr>
          <p:cNvPr id="6" name="頁尾版面配置區 5">
            <a:extLst>
              <a:ext uri="{FF2B5EF4-FFF2-40B4-BE49-F238E27FC236}">
                <a16:creationId xmlns:a16="http://schemas.microsoft.com/office/drawing/2014/main" id="{B789088B-BD0B-AD45-8CCD-739EF9070D2F}"/>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B5E3F335-93D8-6F49-B6BF-5EA18BA1D104}"/>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439660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B59A697-BA22-1947-B29E-859AE32D63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65F83DA7-8355-C04E-96E2-FEEE8E9B0F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4777DB78-A75F-B746-A73D-F5CF753A08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4D149D-1AC6-0C4E-AB7E-19B2D9CBC675}" type="datetimeFigureOut">
              <a:rPr kumimoji="1" lang="zh-TW" altLang="en-US" smtClean="0"/>
              <a:t>2022/3/25</a:t>
            </a:fld>
            <a:endParaRPr kumimoji="1" lang="zh-TW" altLang="en-US"/>
          </a:p>
        </p:txBody>
      </p:sp>
      <p:sp>
        <p:nvSpPr>
          <p:cNvPr id="5" name="頁尾版面配置區 4">
            <a:extLst>
              <a:ext uri="{FF2B5EF4-FFF2-40B4-BE49-F238E27FC236}">
                <a16:creationId xmlns:a16="http://schemas.microsoft.com/office/drawing/2014/main" id="{782335CB-E0D5-4940-984D-514331873E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C2382332-E65B-1B42-A75F-B336E8DC90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3470368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7.jpg"/><Relationship Id="rId7" Type="http://schemas.openxmlformats.org/officeDocument/2006/relationships/image" Target="../media/image12.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1.jpg"/><Relationship Id="rId11" Type="http://schemas.openxmlformats.org/officeDocument/2006/relationships/image" Target="../media/image6.jpg"/><Relationship Id="rId5" Type="http://schemas.openxmlformats.org/officeDocument/2006/relationships/image" Target="../media/image9.jpg"/><Relationship Id="rId10" Type="http://schemas.openxmlformats.org/officeDocument/2006/relationships/image" Target="../media/image15.jpg"/><Relationship Id="rId4" Type="http://schemas.openxmlformats.org/officeDocument/2006/relationships/image" Target="../media/image8.jpg"/><Relationship Id="rId9" Type="http://schemas.openxmlformats.org/officeDocument/2006/relationships/image" Target="../media/image14.jpg"/></Relationships>
</file>

<file path=ppt/slides/_rels/slide11.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6.jpg"/><Relationship Id="rId5" Type="http://schemas.openxmlformats.org/officeDocument/2006/relationships/image" Target="../media/image9.jpg"/><Relationship Id="rId10" Type="http://schemas.openxmlformats.org/officeDocument/2006/relationships/image" Target="../media/image15.jpg"/><Relationship Id="rId4" Type="http://schemas.openxmlformats.org/officeDocument/2006/relationships/image" Target="../media/image8.jpg"/><Relationship Id="rId9" Type="http://schemas.openxmlformats.org/officeDocument/2006/relationships/image" Target="../media/image13.jp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hackmd.io/@HenryWriteNote/H1kg3Lm3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youtube.com/watch?v=oJNHXPs0XDk"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33.jpg"/><Relationship Id="rId18" Type="http://schemas.openxmlformats.org/officeDocument/2006/relationships/image" Target="../media/image4.jpg"/><Relationship Id="rId3" Type="http://schemas.openxmlformats.org/officeDocument/2006/relationships/image" Target="../media/image24.jpg"/><Relationship Id="rId7" Type="http://schemas.openxmlformats.org/officeDocument/2006/relationships/image" Target="../media/image3.jpg"/><Relationship Id="rId12" Type="http://schemas.openxmlformats.org/officeDocument/2006/relationships/image" Target="../media/image32.jpg"/><Relationship Id="rId17" Type="http://schemas.openxmlformats.org/officeDocument/2006/relationships/image" Target="../media/image37.jpg"/><Relationship Id="rId2" Type="http://schemas.openxmlformats.org/officeDocument/2006/relationships/image" Target="../media/image23.png"/><Relationship Id="rId16" Type="http://schemas.openxmlformats.org/officeDocument/2006/relationships/image" Target="../media/image36.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1.jpg"/><Relationship Id="rId5" Type="http://schemas.openxmlformats.org/officeDocument/2006/relationships/image" Target="../media/image26.jpg"/><Relationship Id="rId15" Type="http://schemas.openxmlformats.org/officeDocument/2006/relationships/image" Target="../media/image35.jpg"/><Relationship Id="rId10" Type="http://schemas.openxmlformats.org/officeDocument/2006/relationships/image" Target="../media/image30.jpg"/><Relationship Id="rId19" Type="http://schemas.openxmlformats.org/officeDocument/2006/relationships/image" Target="../media/image38.png"/><Relationship Id="rId4" Type="http://schemas.openxmlformats.org/officeDocument/2006/relationships/image" Target="../media/image25.jpg"/><Relationship Id="rId9" Type="http://schemas.openxmlformats.org/officeDocument/2006/relationships/image" Target="../media/image29.jpg"/><Relationship Id="rId14" Type="http://schemas.openxmlformats.org/officeDocument/2006/relationships/image" Target="../media/image34.jpg"/></Relationships>
</file>

<file path=ppt/slides/_rels/slide19.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33.jpg"/><Relationship Id="rId18" Type="http://schemas.openxmlformats.org/officeDocument/2006/relationships/image" Target="../media/image4.jpg"/><Relationship Id="rId3" Type="http://schemas.openxmlformats.org/officeDocument/2006/relationships/image" Target="../media/image24.jpg"/><Relationship Id="rId7" Type="http://schemas.openxmlformats.org/officeDocument/2006/relationships/image" Target="../media/image3.jpg"/><Relationship Id="rId12" Type="http://schemas.openxmlformats.org/officeDocument/2006/relationships/image" Target="../media/image32.jpg"/><Relationship Id="rId17" Type="http://schemas.openxmlformats.org/officeDocument/2006/relationships/image" Target="../media/image37.jpg"/><Relationship Id="rId2" Type="http://schemas.openxmlformats.org/officeDocument/2006/relationships/image" Target="../media/image38.png"/><Relationship Id="rId16" Type="http://schemas.openxmlformats.org/officeDocument/2006/relationships/image" Target="../media/image36.jp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1.jpg"/><Relationship Id="rId5" Type="http://schemas.openxmlformats.org/officeDocument/2006/relationships/image" Target="../media/image26.jpg"/><Relationship Id="rId15" Type="http://schemas.openxmlformats.org/officeDocument/2006/relationships/image" Target="../media/image35.jpg"/><Relationship Id="rId10" Type="http://schemas.openxmlformats.org/officeDocument/2006/relationships/image" Target="../media/image30.jpg"/><Relationship Id="rId19" Type="http://schemas.openxmlformats.org/officeDocument/2006/relationships/image" Target="../media/image39.png"/><Relationship Id="rId4" Type="http://schemas.openxmlformats.org/officeDocument/2006/relationships/image" Target="../media/image25.jpg"/><Relationship Id="rId9" Type="http://schemas.openxmlformats.org/officeDocument/2006/relationships/image" Target="../media/image29.jpg"/><Relationship Id="rId14" Type="http://schemas.openxmlformats.org/officeDocument/2006/relationships/image" Target="../media/image34.jp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jpg"/><Relationship Id="rId13" Type="http://schemas.openxmlformats.org/officeDocument/2006/relationships/image" Target="../media/image35.jpg"/><Relationship Id="rId3" Type="http://schemas.openxmlformats.org/officeDocument/2006/relationships/image" Target="../media/image25.jpg"/><Relationship Id="rId7" Type="http://schemas.openxmlformats.org/officeDocument/2006/relationships/image" Target="../media/image30.jpg"/><Relationship Id="rId12" Type="http://schemas.openxmlformats.org/officeDocument/2006/relationships/image" Target="../media/image34.jpg"/><Relationship Id="rId17" Type="http://schemas.openxmlformats.org/officeDocument/2006/relationships/image" Target="../media/image41.jpg"/><Relationship Id="rId2" Type="http://schemas.openxmlformats.org/officeDocument/2006/relationships/image" Target="../media/image24.jpg"/><Relationship Id="rId16"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3.jpg"/><Relationship Id="rId5" Type="http://schemas.openxmlformats.org/officeDocument/2006/relationships/image" Target="../media/image26.jpg"/><Relationship Id="rId15" Type="http://schemas.openxmlformats.org/officeDocument/2006/relationships/image" Target="../media/image37.jpg"/><Relationship Id="rId10" Type="http://schemas.openxmlformats.org/officeDocument/2006/relationships/image" Target="../media/image32.jpg"/><Relationship Id="rId4" Type="http://schemas.openxmlformats.org/officeDocument/2006/relationships/image" Target="../media/image31.jpg"/><Relationship Id="rId9" Type="http://schemas.openxmlformats.org/officeDocument/2006/relationships/image" Target="../media/image28.jpg"/><Relationship Id="rId14" Type="http://schemas.openxmlformats.org/officeDocument/2006/relationships/image" Target="../media/image36.jpg"/></Relationships>
</file>

<file path=ppt/slides/_rels/slide21.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40.jpg"/><Relationship Id="rId7" Type="http://schemas.openxmlformats.org/officeDocument/2006/relationships/image" Target="../media/image27.jpg"/><Relationship Id="rId12" Type="http://schemas.openxmlformats.org/officeDocument/2006/relationships/image" Target="../media/image34.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6.jpg"/><Relationship Id="rId11" Type="http://schemas.openxmlformats.org/officeDocument/2006/relationships/image" Target="../media/image33.jpg"/><Relationship Id="rId5" Type="http://schemas.openxmlformats.org/officeDocument/2006/relationships/image" Target="../media/image25.jpg"/><Relationship Id="rId10" Type="http://schemas.openxmlformats.org/officeDocument/2006/relationships/image" Target="../media/image32.jpg"/><Relationship Id="rId4" Type="http://schemas.openxmlformats.org/officeDocument/2006/relationships/image" Target="../media/image24.jpg"/><Relationship Id="rId9" Type="http://schemas.openxmlformats.org/officeDocument/2006/relationships/image" Target="../media/image28.jpg"/></Relationships>
</file>

<file path=ppt/slides/_rels/slide22.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3.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4.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5.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6.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7.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8.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9.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1.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2.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3.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4.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5.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6.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7.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8.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9.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41.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15.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6EDEC0-8573-C844-84A1-1BB248FEF1D2}"/>
              </a:ext>
            </a:extLst>
          </p:cNvPr>
          <p:cNvSpPr>
            <a:spLocks noGrp="1"/>
          </p:cNvSpPr>
          <p:nvPr>
            <p:ph type="ctrTitle"/>
          </p:nvPr>
        </p:nvSpPr>
        <p:spPr/>
        <p:txBody>
          <a:bodyPr/>
          <a:lstStyle/>
          <a:p>
            <a:r>
              <a:rPr kumimoji="1" lang="zh-TW" altLang="en-US" dirty="0">
                <a:latin typeface="Heiti SC Medium" pitchFamily="2" charset="-128"/>
                <a:ea typeface="Heiti SC Medium" pitchFamily="2" charset="-128"/>
              </a:rPr>
              <a:t>類神經網路</a:t>
            </a:r>
          </a:p>
        </p:txBody>
      </p:sp>
      <p:sp>
        <p:nvSpPr>
          <p:cNvPr id="3" name="副標題 2">
            <a:extLst>
              <a:ext uri="{FF2B5EF4-FFF2-40B4-BE49-F238E27FC236}">
                <a16:creationId xmlns:a16="http://schemas.microsoft.com/office/drawing/2014/main" id="{CFB8D453-668F-2545-B308-CCBDEFAC48C3}"/>
              </a:ext>
            </a:extLst>
          </p:cNvPr>
          <p:cNvSpPr>
            <a:spLocks noGrp="1"/>
          </p:cNvSpPr>
          <p:nvPr>
            <p:ph type="subTitle" idx="1"/>
          </p:nvPr>
        </p:nvSpPr>
        <p:spPr/>
        <p:txBody>
          <a:bodyPr/>
          <a:lstStyle/>
          <a:p>
            <a:r>
              <a:rPr kumimoji="1" lang="zh-TW" altLang="en-US" dirty="0">
                <a:latin typeface="Heiti SC Medium" pitchFamily="2" charset="-128"/>
                <a:ea typeface="Heiti SC Medium" pitchFamily="2" charset="-128"/>
              </a:rPr>
              <a:t>第一單元</a:t>
            </a:r>
            <a:r>
              <a:rPr kumimoji="1" lang="en-US" altLang="zh-TW" dirty="0">
                <a:latin typeface="Heiti SC Medium" pitchFamily="2" charset="-128"/>
                <a:ea typeface="Heiti SC Medium" pitchFamily="2" charset="-128"/>
              </a:rPr>
              <a:t> </a:t>
            </a:r>
            <a:r>
              <a:rPr kumimoji="1" lang="zh-TW" altLang="en-US" dirty="0">
                <a:latin typeface="Heiti SC Medium" pitchFamily="2" charset="-128"/>
                <a:ea typeface="Heiti SC Medium" pitchFamily="2" charset="-128"/>
              </a:rPr>
              <a:t>神經網路</a:t>
            </a:r>
            <a:br>
              <a:rPr kumimoji="1" lang="en-US" altLang="zh-TW" dirty="0">
                <a:latin typeface="Heiti SC Medium" pitchFamily="2" charset="-128"/>
                <a:ea typeface="Heiti SC Medium" pitchFamily="2" charset="-128"/>
              </a:rPr>
            </a:br>
            <a:r>
              <a:rPr kumimoji="1" lang="zh-TW" altLang="en-US">
                <a:latin typeface="Heiti SC Medium" pitchFamily="2" charset="-128"/>
                <a:ea typeface="Heiti SC Medium" pitchFamily="2" charset="-128"/>
              </a:rPr>
              <a:t>第二單元</a:t>
            </a:r>
            <a:r>
              <a:rPr kumimoji="1" lang="en-US" altLang="zh-TW">
                <a:latin typeface="Heiti SC Medium" pitchFamily="2" charset="-128"/>
                <a:ea typeface="Heiti SC Medium" pitchFamily="2" charset="-128"/>
              </a:rPr>
              <a:t> </a:t>
            </a:r>
            <a:r>
              <a:rPr kumimoji="1" lang="zh-TW" altLang="en-US" dirty="0">
                <a:latin typeface="Heiti SC Medium" pitchFamily="2" charset="-128"/>
                <a:ea typeface="Heiti SC Medium" pitchFamily="2" charset="-128"/>
              </a:rPr>
              <a:t>類神經網路</a:t>
            </a:r>
            <a:endParaRPr kumimoji="1" lang="en-US" altLang="zh-TW" dirty="0">
              <a:latin typeface="Heiti SC Medium" pitchFamily="2" charset="-128"/>
              <a:ea typeface="Heiti SC Medium" pitchFamily="2" charset="-128"/>
            </a:endParaRPr>
          </a:p>
        </p:txBody>
      </p:sp>
    </p:spTree>
    <p:extLst>
      <p:ext uri="{BB962C8B-B14F-4D97-AF65-F5344CB8AC3E}">
        <p14:creationId xmlns:p14="http://schemas.microsoft.com/office/powerpoint/2010/main" val="776533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092260F3-C4C6-294D-8BE9-C885396E3955}"/>
              </a:ext>
            </a:extLst>
          </p:cNvPr>
          <p:cNvPicPr>
            <a:picLocks noChangeAspect="1"/>
          </p:cNvPicPr>
          <p:nvPr/>
        </p:nvPicPr>
        <p:blipFill>
          <a:blip r:embed="rId2"/>
          <a:stretch>
            <a:fillRect/>
          </a:stretch>
        </p:blipFill>
        <p:spPr>
          <a:xfrm>
            <a:off x="2935570" y="2818577"/>
            <a:ext cx="1220842" cy="1220842"/>
          </a:xfrm>
          <a:prstGeom prst="rect">
            <a:avLst/>
          </a:prstGeom>
        </p:spPr>
      </p:pic>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stCxn id="20" idx="3"/>
            <a:endCxn id="9" idx="1"/>
          </p:cNvCxnSpPr>
          <p:nvPr/>
        </p:nvCxnSpPr>
        <p:spPr>
          <a:xfrm>
            <a:off x="4156412" y="3428998"/>
            <a:ext cx="90000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244333"/>
            <a:ext cx="31290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4</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9630251" y="5710263"/>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grpSp>
        <p:nvGrpSpPr>
          <p:cNvPr id="32" name="群組 31">
            <a:extLst>
              <a:ext uri="{FF2B5EF4-FFF2-40B4-BE49-F238E27FC236}">
                <a16:creationId xmlns:a16="http://schemas.microsoft.com/office/drawing/2014/main" id="{3EB6ED3A-4DC8-5448-BC1C-49862BF6D4E6}"/>
              </a:ext>
            </a:extLst>
          </p:cNvPr>
          <p:cNvGrpSpPr/>
          <p:nvPr/>
        </p:nvGrpSpPr>
        <p:grpSpPr>
          <a:xfrm>
            <a:off x="603213" y="4600158"/>
            <a:ext cx="10992661" cy="978480"/>
            <a:chOff x="603213" y="4600158"/>
            <a:chExt cx="10992661" cy="978480"/>
          </a:xfrm>
        </p:grpSpPr>
        <p:pic>
          <p:nvPicPr>
            <p:cNvPr id="7" name="圖片 6">
              <a:extLst>
                <a:ext uri="{FF2B5EF4-FFF2-40B4-BE49-F238E27FC236}">
                  <a16:creationId xmlns:a16="http://schemas.microsoft.com/office/drawing/2014/main" id="{60E076CE-9086-0243-AACB-9DD5BBBF9EF4}"/>
                </a:ext>
              </a:extLst>
            </p:cNvPr>
            <p:cNvPicPr>
              <a:picLocks noChangeAspect="1"/>
            </p:cNvPicPr>
            <p:nvPr/>
          </p:nvPicPr>
          <p:blipFill>
            <a:blip r:embed="rId3"/>
            <a:stretch>
              <a:fillRect/>
            </a:stretch>
          </p:blipFill>
          <p:spPr>
            <a:xfrm>
              <a:off x="1719432" y="4621044"/>
              <a:ext cx="957594" cy="957594"/>
            </a:xfrm>
            <a:prstGeom prst="rect">
              <a:avLst/>
            </a:prstGeom>
          </p:spPr>
        </p:pic>
        <p:pic>
          <p:nvPicPr>
            <p:cNvPr id="13" name="圖片 12">
              <a:extLst>
                <a:ext uri="{FF2B5EF4-FFF2-40B4-BE49-F238E27FC236}">
                  <a16:creationId xmlns:a16="http://schemas.microsoft.com/office/drawing/2014/main" id="{2157C111-8DC0-1F49-9D01-DC28E7C094AB}"/>
                </a:ext>
              </a:extLst>
            </p:cNvPr>
            <p:cNvPicPr>
              <a:picLocks noChangeAspect="1"/>
            </p:cNvPicPr>
            <p:nvPr/>
          </p:nvPicPr>
          <p:blipFill>
            <a:blip r:embed="rId4"/>
            <a:stretch>
              <a:fillRect/>
            </a:stretch>
          </p:blipFill>
          <p:spPr>
            <a:xfrm>
              <a:off x="2835651" y="4621044"/>
              <a:ext cx="957594" cy="957594"/>
            </a:xfrm>
            <a:prstGeom prst="rect">
              <a:avLst/>
            </a:prstGeom>
          </p:spPr>
        </p:pic>
        <p:pic>
          <p:nvPicPr>
            <p:cNvPr id="17" name="圖片 16">
              <a:extLst>
                <a:ext uri="{FF2B5EF4-FFF2-40B4-BE49-F238E27FC236}">
                  <a16:creationId xmlns:a16="http://schemas.microsoft.com/office/drawing/2014/main" id="{12D7DD3E-723E-4647-ADDB-C6D58994B8FB}"/>
                </a:ext>
              </a:extLst>
            </p:cNvPr>
            <p:cNvPicPr>
              <a:picLocks noChangeAspect="1"/>
            </p:cNvPicPr>
            <p:nvPr/>
          </p:nvPicPr>
          <p:blipFill>
            <a:blip r:embed="rId5"/>
            <a:stretch>
              <a:fillRect/>
            </a:stretch>
          </p:blipFill>
          <p:spPr>
            <a:xfrm>
              <a:off x="3951870" y="4621044"/>
              <a:ext cx="957594" cy="957594"/>
            </a:xfrm>
            <a:prstGeom prst="rect">
              <a:avLst/>
            </a:prstGeom>
          </p:spPr>
        </p:pic>
        <p:pic>
          <p:nvPicPr>
            <p:cNvPr id="19" name="圖片 18">
              <a:extLst>
                <a:ext uri="{FF2B5EF4-FFF2-40B4-BE49-F238E27FC236}">
                  <a16:creationId xmlns:a16="http://schemas.microsoft.com/office/drawing/2014/main" id="{659092D7-16DB-8747-88FA-D8EB29E4AC8C}"/>
                </a:ext>
              </a:extLst>
            </p:cNvPr>
            <p:cNvPicPr>
              <a:picLocks noChangeAspect="1"/>
            </p:cNvPicPr>
            <p:nvPr/>
          </p:nvPicPr>
          <p:blipFill>
            <a:blip r:embed="rId2"/>
            <a:stretch>
              <a:fillRect/>
            </a:stretch>
          </p:blipFill>
          <p:spPr>
            <a:xfrm>
              <a:off x="5068089" y="4600158"/>
              <a:ext cx="957594" cy="957594"/>
            </a:xfrm>
            <a:prstGeom prst="rect">
              <a:avLst/>
            </a:prstGeom>
          </p:spPr>
        </p:pic>
        <p:pic>
          <p:nvPicPr>
            <p:cNvPr id="21" name="圖片 20">
              <a:extLst>
                <a:ext uri="{FF2B5EF4-FFF2-40B4-BE49-F238E27FC236}">
                  <a16:creationId xmlns:a16="http://schemas.microsoft.com/office/drawing/2014/main" id="{7BB978BF-CB40-7D4D-BE4C-BA0D831E64BB}"/>
                </a:ext>
              </a:extLst>
            </p:cNvPr>
            <p:cNvPicPr>
              <a:picLocks noChangeAspect="1"/>
            </p:cNvPicPr>
            <p:nvPr/>
          </p:nvPicPr>
          <p:blipFill>
            <a:blip r:embed="rId6"/>
            <a:stretch>
              <a:fillRect/>
            </a:stretch>
          </p:blipFill>
          <p:spPr>
            <a:xfrm>
              <a:off x="6184308" y="4600158"/>
              <a:ext cx="957594" cy="957594"/>
            </a:xfrm>
            <a:prstGeom prst="rect">
              <a:avLst/>
            </a:prstGeom>
          </p:spPr>
        </p:pic>
        <p:pic>
          <p:nvPicPr>
            <p:cNvPr id="23" name="圖片 22">
              <a:extLst>
                <a:ext uri="{FF2B5EF4-FFF2-40B4-BE49-F238E27FC236}">
                  <a16:creationId xmlns:a16="http://schemas.microsoft.com/office/drawing/2014/main" id="{83872075-1814-144C-9905-7C5957343654}"/>
                </a:ext>
              </a:extLst>
            </p:cNvPr>
            <p:cNvPicPr>
              <a:picLocks noChangeAspect="1"/>
            </p:cNvPicPr>
            <p:nvPr/>
          </p:nvPicPr>
          <p:blipFill>
            <a:blip r:embed="rId7"/>
            <a:stretch>
              <a:fillRect/>
            </a:stretch>
          </p:blipFill>
          <p:spPr>
            <a:xfrm>
              <a:off x="7297801" y="4600158"/>
              <a:ext cx="957594" cy="957594"/>
            </a:xfrm>
            <a:prstGeom prst="rect">
              <a:avLst/>
            </a:prstGeom>
          </p:spPr>
        </p:pic>
        <p:pic>
          <p:nvPicPr>
            <p:cNvPr id="25" name="圖片 24">
              <a:extLst>
                <a:ext uri="{FF2B5EF4-FFF2-40B4-BE49-F238E27FC236}">
                  <a16:creationId xmlns:a16="http://schemas.microsoft.com/office/drawing/2014/main" id="{F4799EAA-14BC-BC4B-8A6D-00B9AA0B5218}"/>
                </a:ext>
              </a:extLst>
            </p:cNvPr>
            <p:cNvPicPr>
              <a:picLocks noChangeAspect="1"/>
            </p:cNvPicPr>
            <p:nvPr/>
          </p:nvPicPr>
          <p:blipFill>
            <a:blip r:embed="rId8"/>
            <a:stretch>
              <a:fillRect/>
            </a:stretch>
          </p:blipFill>
          <p:spPr>
            <a:xfrm>
              <a:off x="8411294" y="4600158"/>
              <a:ext cx="957594" cy="957594"/>
            </a:xfrm>
            <a:prstGeom prst="rect">
              <a:avLst/>
            </a:prstGeom>
          </p:spPr>
        </p:pic>
        <p:pic>
          <p:nvPicPr>
            <p:cNvPr id="27" name="圖片 26">
              <a:extLst>
                <a:ext uri="{FF2B5EF4-FFF2-40B4-BE49-F238E27FC236}">
                  <a16:creationId xmlns:a16="http://schemas.microsoft.com/office/drawing/2014/main" id="{AC96375F-5B30-0D4F-BAF5-C30593566F93}"/>
                </a:ext>
              </a:extLst>
            </p:cNvPr>
            <p:cNvPicPr>
              <a:picLocks noChangeAspect="1"/>
            </p:cNvPicPr>
            <p:nvPr/>
          </p:nvPicPr>
          <p:blipFill>
            <a:blip r:embed="rId9"/>
            <a:stretch>
              <a:fillRect/>
            </a:stretch>
          </p:blipFill>
          <p:spPr>
            <a:xfrm>
              <a:off x="9524787" y="4600158"/>
              <a:ext cx="957594" cy="957594"/>
            </a:xfrm>
            <a:prstGeom prst="rect">
              <a:avLst/>
            </a:prstGeom>
          </p:spPr>
        </p:pic>
        <p:pic>
          <p:nvPicPr>
            <p:cNvPr id="29" name="圖片 28">
              <a:extLst>
                <a:ext uri="{FF2B5EF4-FFF2-40B4-BE49-F238E27FC236}">
                  <a16:creationId xmlns:a16="http://schemas.microsoft.com/office/drawing/2014/main" id="{BC13A3C3-4B89-E64A-957D-CE48DB748585}"/>
                </a:ext>
              </a:extLst>
            </p:cNvPr>
            <p:cNvPicPr>
              <a:picLocks noChangeAspect="1"/>
            </p:cNvPicPr>
            <p:nvPr/>
          </p:nvPicPr>
          <p:blipFill>
            <a:blip r:embed="rId10"/>
            <a:stretch>
              <a:fillRect/>
            </a:stretch>
          </p:blipFill>
          <p:spPr>
            <a:xfrm>
              <a:off x="10638280" y="4600158"/>
              <a:ext cx="957594" cy="957594"/>
            </a:xfrm>
            <a:prstGeom prst="rect">
              <a:avLst/>
            </a:prstGeom>
          </p:spPr>
        </p:pic>
        <p:pic>
          <p:nvPicPr>
            <p:cNvPr id="31" name="圖片 30">
              <a:extLst>
                <a:ext uri="{FF2B5EF4-FFF2-40B4-BE49-F238E27FC236}">
                  <a16:creationId xmlns:a16="http://schemas.microsoft.com/office/drawing/2014/main" id="{095B0150-2EE0-8347-9958-9C5A67CB92B0}"/>
                </a:ext>
              </a:extLst>
            </p:cNvPr>
            <p:cNvPicPr>
              <a:picLocks noChangeAspect="1"/>
            </p:cNvPicPr>
            <p:nvPr/>
          </p:nvPicPr>
          <p:blipFill>
            <a:blip r:embed="rId11"/>
            <a:stretch>
              <a:fillRect/>
            </a:stretch>
          </p:blipFill>
          <p:spPr>
            <a:xfrm>
              <a:off x="603213" y="4621044"/>
              <a:ext cx="957594" cy="957594"/>
            </a:xfrm>
            <a:prstGeom prst="rect">
              <a:avLst/>
            </a:prstGeom>
          </p:spPr>
        </p:pic>
      </p:grpSp>
    </p:spTree>
    <p:extLst>
      <p:ext uri="{BB962C8B-B14F-4D97-AF65-F5344CB8AC3E}">
        <p14:creationId xmlns:p14="http://schemas.microsoft.com/office/powerpoint/2010/main" val="3841605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4CE178BA-7D81-FE4D-A50B-E2EFE02080E1}"/>
              </a:ext>
            </a:extLst>
          </p:cNvPr>
          <p:cNvPicPr>
            <a:picLocks noChangeAspect="1"/>
          </p:cNvPicPr>
          <p:nvPr/>
        </p:nvPicPr>
        <p:blipFill>
          <a:blip r:embed="rId2"/>
          <a:stretch>
            <a:fillRect/>
          </a:stretch>
        </p:blipFill>
        <p:spPr>
          <a:xfrm>
            <a:off x="2935570" y="2818577"/>
            <a:ext cx="1220842" cy="1220842"/>
          </a:xfrm>
          <a:prstGeom prst="rect">
            <a:avLst/>
          </a:prstGeom>
        </p:spPr>
      </p:pic>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stCxn id="22" idx="3"/>
            <a:endCxn id="9" idx="1"/>
          </p:cNvCxnSpPr>
          <p:nvPr/>
        </p:nvCxnSpPr>
        <p:spPr>
          <a:xfrm>
            <a:off x="4156412" y="3428998"/>
            <a:ext cx="90000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244333"/>
            <a:ext cx="31290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8</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9630251" y="5710263"/>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grpSp>
        <p:nvGrpSpPr>
          <p:cNvPr id="32" name="群組 31">
            <a:extLst>
              <a:ext uri="{FF2B5EF4-FFF2-40B4-BE49-F238E27FC236}">
                <a16:creationId xmlns:a16="http://schemas.microsoft.com/office/drawing/2014/main" id="{3EB6ED3A-4DC8-5448-BC1C-49862BF6D4E6}"/>
              </a:ext>
            </a:extLst>
          </p:cNvPr>
          <p:cNvGrpSpPr/>
          <p:nvPr/>
        </p:nvGrpSpPr>
        <p:grpSpPr>
          <a:xfrm>
            <a:off x="603213" y="4600158"/>
            <a:ext cx="10992661" cy="978480"/>
            <a:chOff x="603213" y="4600158"/>
            <a:chExt cx="10992661" cy="978480"/>
          </a:xfrm>
        </p:grpSpPr>
        <p:pic>
          <p:nvPicPr>
            <p:cNvPr id="7" name="圖片 6">
              <a:extLst>
                <a:ext uri="{FF2B5EF4-FFF2-40B4-BE49-F238E27FC236}">
                  <a16:creationId xmlns:a16="http://schemas.microsoft.com/office/drawing/2014/main" id="{60E076CE-9086-0243-AACB-9DD5BBBF9EF4}"/>
                </a:ext>
              </a:extLst>
            </p:cNvPr>
            <p:cNvPicPr>
              <a:picLocks noChangeAspect="1"/>
            </p:cNvPicPr>
            <p:nvPr/>
          </p:nvPicPr>
          <p:blipFill>
            <a:blip r:embed="rId3"/>
            <a:stretch>
              <a:fillRect/>
            </a:stretch>
          </p:blipFill>
          <p:spPr>
            <a:xfrm>
              <a:off x="1719432" y="4621044"/>
              <a:ext cx="957594" cy="957594"/>
            </a:xfrm>
            <a:prstGeom prst="rect">
              <a:avLst/>
            </a:prstGeom>
          </p:spPr>
        </p:pic>
        <p:pic>
          <p:nvPicPr>
            <p:cNvPr id="13" name="圖片 12">
              <a:extLst>
                <a:ext uri="{FF2B5EF4-FFF2-40B4-BE49-F238E27FC236}">
                  <a16:creationId xmlns:a16="http://schemas.microsoft.com/office/drawing/2014/main" id="{2157C111-8DC0-1F49-9D01-DC28E7C094AB}"/>
                </a:ext>
              </a:extLst>
            </p:cNvPr>
            <p:cNvPicPr>
              <a:picLocks noChangeAspect="1"/>
            </p:cNvPicPr>
            <p:nvPr/>
          </p:nvPicPr>
          <p:blipFill>
            <a:blip r:embed="rId4"/>
            <a:stretch>
              <a:fillRect/>
            </a:stretch>
          </p:blipFill>
          <p:spPr>
            <a:xfrm>
              <a:off x="2835651" y="4621044"/>
              <a:ext cx="957594" cy="957594"/>
            </a:xfrm>
            <a:prstGeom prst="rect">
              <a:avLst/>
            </a:prstGeom>
          </p:spPr>
        </p:pic>
        <p:pic>
          <p:nvPicPr>
            <p:cNvPr id="17" name="圖片 16">
              <a:extLst>
                <a:ext uri="{FF2B5EF4-FFF2-40B4-BE49-F238E27FC236}">
                  <a16:creationId xmlns:a16="http://schemas.microsoft.com/office/drawing/2014/main" id="{12D7DD3E-723E-4647-ADDB-C6D58994B8FB}"/>
                </a:ext>
              </a:extLst>
            </p:cNvPr>
            <p:cNvPicPr>
              <a:picLocks noChangeAspect="1"/>
            </p:cNvPicPr>
            <p:nvPr/>
          </p:nvPicPr>
          <p:blipFill>
            <a:blip r:embed="rId5"/>
            <a:stretch>
              <a:fillRect/>
            </a:stretch>
          </p:blipFill>
          <p:spPr>
            <a:xfrm>
              <a:off x="3951870" y="4621044"/>
              <a:ext cx="957594" cy="957594"/>
            </a:xfrm>
            <a:prstGeom prst="rect">
              <a:avLst/>
            </a:prstGeom>
          </p:spPr>
        </p:pic>
        <p:pic>
          <p:nvPicPr>
            <p:cNvPr id="19" name="圖片 18">
              <a:extLst>
                <a:ext uri="{FF2B5EF4-FFF2-40B4-BE49-F238E27FC236}">
                  <a16:creationId xmlns:a16="http://schemas.microsoft.com/office/drawing/2014/main" id="{659092D7-16DB-8747-88FA-D8EB29E4AC8C}"/>
                </a:ext>
              </a:extLst>
            </p:cNvPr>
            <p:cNvPicPr>
              <a:picLocks noChangeAspect="1"/>
            </p:cNvPicPr>
            <p:nvPr/>
          </p:nvPicPr>
          <p:blipFill>
            <a:blip r:embed="rId6"/>
            <a:stretch>
              <a:fillRect/>
            </a:stretch>
          </p:blipFill>
          <p:spPr>
            <a:xfrm>
              <a:off x="5068089" y="4600158"/>
              <a:ext cx="957594" cy="957594"/>
            </a:xfrm>
            <a:prstGeom prst="rect">
              <a:avLst/>
            </a:prstGeom>
          </p:spPr>
        </p:pic>
        <p:pic>
          <p:nvPicPr>
            <p:cNvPr id="21" name="圖片 20">
              <a:extLst>
                <a:ext uri="{FF2B5EF4-FFF2-40B4-BE49-F238E27FC236}">
                  <a16:creationId xmlns:a16="http://schemas.microsoft.com/office/drawing/2014/main" id="{7BB978BF-CB40-7D4D-BE4C-BA0D831E64BB}"/>
                </a:ext>
              </a:extLst>
            </p:cNvPr>
            <p:cNvPicPr>
              <a:picLocks noChangeAspect="1"/>
            </p:cNvPicPr>
            <p:nvPr/>
          </p:nvPicPr>
          <p:blipFill>
            <a:blip r:embed="rId7"/>
            <a:stretch>
              <a:fillRect/>
            </a:stretch>
          </p:blipFill>
          <p:spPr>
            <a:xfrm>
              <a:off x="6184308" y="4600158"/>
              <a:ext cx="957594" cy="957594"/>
            </a:xfrm>
            <a:prstGeom prst="rect">
              <a:avLst/>
            </a:prstGeom>
          </p:spPr>
        </p:pic>
        <p:pic>
          <p:nvPicPr>
            <p:cNvPr id="23" name="圖片 22">
              <a:extLst>
                <a:ext uri="{FF2B5EF4-FFF2-40B4-BE49-F238E27FC236}">
                  <a16:creationId xmlns:a16="http://schemas.microsoft.com/office/drawing/2014/main" id="{83872075-1814-144C-9905-7C5957343654}"/>
                </a:ext>
              </a:extLst>
            </p:cNvPr>
            <p:cNvPicPr>
              <a:picLocks noChangeAspect="1"/>
            </p:cNvPicPr>
            <p:nvPr/>
          </p:nvPicPr>
          <p:blipFill>
            <a:blip r:embed="rId8"/>
            <a:stretch>
              <a:fillRect/>
            </a:stretch>
          </p:blipFill>
          <p:spPr>
            <a:xfrm>
              <a:off x="7297801" y="4600158"/>
              <a:ext cx="957594" cy="957594"/>
            </a:xfrm>
            <a:prstGeom prst="rect">
              <a:avLst/>
            </a:prstGeom>
          </p:spPr>
        </p:pic>
        <p:pic>
          <p:nvPicPr>
            <p:cNvPr id="25" name="圖片 24">
              <a:extLst>
                <a:ext uri="{FF2B5EF4-FFF2-40B4-BE49-F238E27FC236}">
                  <a16:creationId xmlns:a16="http://schemas.microsoft.com/office/drawing/2014/main" id="{F4799EAA-14BC-BC4B-8A6D-00B9AA0B5218}"/>
                </a:ext>
              </a:extLst>
            </p:cNvPr>
            <p:cNvPicPr>
              <a:picLocks noChangeAspect="1"/>
            </p:cNvPicPr>
            <p:nvPr/>
          </p:nvPicPr>
          <p:blipFill>
            <a:blip r:embed="rId9"/>
            <a:stretch>
              <a:fillRect/>
            </a:stretch>
          </p:blipFill>
          <p:spPr>
            <a:xfrm>
              <a:off x="8411294" y="4600158"/>
              <a:ext cx="957594" cy="957594"/>
            </a:xfrm>
            <a:prstGeom prst="rect">
              <a:avLst/>
            </a:prstGeom>
          </p:spPr>
        </p:pic>
        <p:pic>
          <p:nvPicPr>
            <p:cNvPr id="27" name="圖片 26">
              <a:extLst>
                <a:ext uri="{FF2B5EF4-FFF2-40B4-BE49-F238E27FC236}">
                  <a16:creationId xmlns:a16="http://schemas.microsoft.com/office/drawing/2014/main" id="{AC96375F-5B30-0D4F-BAF5-C30593566F93}"/>
                </a:ext>
              </a:extLst>
            </p:cNvPr>
            <p:cNvPicPr>
              <a:picLocks noChangeAspect="1"/>
            </p:cNvPicPr>
            <p:nvPr/>
          </p:nvPicPr>
          <p:blipFill>
            <a:blip r:embed="rId2"/>
            <a:stretch>
              <a:fillRect/>
            </a:stretch>
          </p:blipFill>
          <p:spPr>
            <a:xfrm>
              <a:off x="9524787" y="4600158"/>
              <a:ext cx="957594" cy="957594"/>
            </a:xfrm>
            <a:prstGeom prst="rect">
              <a:avLst/>
            </a:prstGeom>
          </p:spPr>
        </p:pic>
        <p:pic>
          <p:nvPicPr>
            <p:cNvPr id="29" name="圖片 28">
              <a:extLst>
                <a:ext uri="{FF2B5EF4-FFF2-40B4-BE49-F238E27FC236}">
                  <a16:creationId xmlns:a16="http://schemas.microsoft.com/office/drawing/2014/main" id="{BC13A3C3-4B89-E64A-957D-CE48DB748585}"/>
                </a:ext>
              </a:extLst>
            </p:cNvPr>
            <p:cNvPicPr>
              <a:picLocks noChangeAspect="1"/>
            </p:cNvPicPr>
            <p:nvPr/>
          </p:nvPicPr>
          <p:blipFill>
            <a:blip r:embed="rId10"/>
            <a:stretch>
              <a:fillRect/>
            </a:stretch>
          </p:blipFill>
          <p:spPr>
            <a:xfrm>
              <a:off x="10638280" y="4600158"/>
              <a:ext cx="957594" cy="957594"/>
            </a:xfrm>
            <a:prstGeom prst="rect">
              <a:avLst/>
            </a:prstGeom>
          </p:spPr>
        </p:pic>
        <p:pic>
          <p:nvPicPr>
            <p:cNvPr id="31" name="圖片 30">
              <a:extLst>
                <a:ext uri="{FF2B5EF4-FFF2-40B4-BE49-F238E27FC236}">
                  <a16:creationId xmlns:a16="http://schemas.microsoft.com/office/drawing/2014/main" id="{095B0150-2EE0-8347-9958-9C5A67CB92B0}"/>
                </a:ext>
              </a:extLst>
            </p:cNvPr>
            <p:cNvPicPr>
              <a:picLocks noChangeAspect="1"/>
            </p:cNvPicPr>
            <p:nvPr/>
          </p:nvPicPr>
          <p:blipFill>
            <a:blip r:embed="rId11"/>
            <a:stretch>
              <a:fillRect/>
            </a:stretch>
          </p:blipFill>
          <p:spPr>
            <a:xfrm>
              <a:off x="603213" y="4621044"/>
              <a:ext cx="957594" cy="957594"/>
            </a:xfrm>
            <a:prstGeom prst="rect">
              <a:avLst/>
            </a:prstGeom>
          </p:spPr>
        </p:pic>
      </p:grpSp>
    </p:spTree>
    <p:extLst>
      <p:ext uri="{BB962C8B-B14F-4D97-AF65-F5344CB8AC3E}">
        <p14:creationId xmlns:p14="http://schemas.microsoft.com/office/powerpoint/2010/main" val="3283946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類神經網路的輸出形式</a:t>
            </a:r>
          </a:p>
        </p:txBody>
      </p:sp>
      <p:pic>
        <p:nvPicPr>
          <p:cNvPr id="4" name="圖片 3">
            <a:extLst>
              <a:ext uri="{FF2B5EF4-FFF2-40B4-BE49-F238E27FC236}">
                <a16:creationId xmlns:a16="http://schemas.microsoft.com/office/drawing/2014/main" id="{C19BEB34-DD98-1042-A1F3-F81824DC21A2}"/>
              </a:ext>
            </a:extLst>
          </p:cNvPr>
          <p:cNvPicPr>
            <a:picLocks noChangeAspect="1"/>
          </p:cNvPicPr>
          <p:nvPr/>
        </p:nvPicPr>
        <p:blipFill>
          <a:blip r:embed="rId2"/>
          <a:stretch>
            <a:fillRect/>
          </a:stretch>
        </p:blipFill>
        <p:spPr>
          <a:xfrm>
            <a:off x="2800350" y="1690688"/>
            <a:ext cx="6591300" cy="4102100"/>
          </a:xfrm>
          <a:prstGeom prst="rect">
            <a:avLst/>
          </a:prstGeom>
        </p:spPr>
      </p:pic>
    </p:spTree>
    <p:extLst>
      <p:ext uri="{BB962C8B-B14F-4D97-AF65-F5344CB8AC3E}">
        <p14:creationId xmlns:p14="http://schemas.microsoft.com/office/powerpoint/2010/main" val="2590999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類神經網路的輸出形式</a:t>
            </a:r>
          </a:p>
        </p:txBody>
      </p:sp>
      <p:pic>
        <p:nvPicPr>
          <p:cNvPr id="5" name="圖片 4">
            <a:extLst>
              <a:ext uri="{FF2B5EF4-FFF2-40B4-BE49-F238E27FC236}">
                <a16:creationId xmlns:a16="http://schemas.microsoft.com/office/drawing/2014/main" id="{21B5CBB9-46D3-394F-9720-2D6298E7E14A}"/>
              </a:ext>
            </a:extLst>
          </p:cNvPr>
          <p:cNvPicPr>
            <a:picLocks noChangeAspect="1"/>
          </p:cNvPicPr>
          <p:nvPr/>
        </p:nvPicPr>
        <p:blipFill>
          <a:blip r:embed="rId2"/>
          <a:stretch>
            <a:fillRect/>
          </a:stretch>
        </p:blipFill>
        <p:spPr>
          <a:xfrm>
            <a:off x="2794000" y="1690688"/>
            <a:ext cx="6604000" cy="4089400"/>
          </a:xfrm>
          <a:prstGeom prst="rect">
            <a:avLst/>
          </a:prstGeom>
        </p:spPr>
      </p:pic>
    </p:spTree>
    <p:extLst>
      <p:ext uri="{BB962C8B-B14F-4D97-AF65-F5344CB8AC3E}">
        <p14:creationId xmlns:p14="http://schemas.microsoft.com/office/powerpoint/2010/main" val="3380650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類神經網路的輸出形式</a:t>
            </a:r>
          </a:p>
        </p:txBody>
      </p:sp>
      <p:pic>
        <p:nvPicPr>
          <p:cNvPr id="5" name="圖片 4">
            <a:extLst>
              <a:ext uri="{FF2B5EF4-FFF2-40B4-BE49-F238E27FC236}">
                <a16:creationId xmlns:a16="http://schemas.microsoft.com/office/drawing/2014/main" id="{DCD710B0-951B-4248-B697-02C75D5CC307}"/>
              </a:ext>
            </a:extLst>
          </p:cNvPr>
          <p:cNvPicPr>
            <a:picLocks noChangeAspect="1"/>
          </p:cNvPicPr>
          <p:nvPr/>
        </p:nvPicPr>
        <p:blipFill>
          <a:blip r:embed="rId2"/>
          <a:stretch>
            <a:fillRect/>
          </a:stretch>
        </p:blipFill>
        <p:spPr>
          <a:xfrm>
            <a:off x="2794000" y="1690688"/>
            <a:ext cx="6604000" cy="4089400"/>
          </a:xfrm>
          <a:prstGeom prst="rect">
            <a:avLst/>
          </a:prstGeom>
        </p:spPr>
      </p:pic>
    </p:spTree>
    <p:extLst>
      <p:ext uri="{BB962C8B-B14F-4D97-AF65-F5344CB8AC3E}">
        <p14:creationId xmlns:p14="http://schemas.microsoft.com/office/powerpoint/2010/main" val="2080949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061CB1-468E-AF4F-8BE0-6C96CFDF4D4B}"/>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3" name="內容版面配置區 2">
            <a:extLst>
              <a:ext uri="{FF2B5EF4-FFF2-40B4-BE49-F238E27FC236}">
                <a16:creationId xmlns:a16="http://schemas.microsoft.com/office/drawing/2014/main" id="{48574790-9A54-3940-9BDA-2FBE4186BC1A}"/>
              </a:ext>
            </a:extLst>
          </p:cNvPr>
          <p:cNvSpPr>
            <a:spLocks noGrp="1"/>
          </p:cNvSpPr>
          <p:nvPr>
            <p:ph idx="1"/>
          </p:nvPr>
        </p:nvSpPr>
        <p:spPr/>
        <p:txBody>
          <a:bodyPr/>
          <a:lstStyle/>
          <a:p>
            <a:r>
              <a:rPr kumimoji="1" lang="zh-TW" altLang="en-US" dirty="0">
                <a:latin typeface="Heiti SC Medium" pitchFamily="2" charset="-128"/>
                <a:ea typeface="Heiti SC Medium" pitchFamily="2" charset="-128"/>
              </a:rPr>
              <a:t>影像辨識</a:t>
            </a:r>
            <a:endParaRPr kumimoji="1" lang="en-US" altLang="zh-TW" dirty="0">
              <a:latin typeface="Heiti SC Medium" pitchFamily="2" charset="-128"/>
              <a:ea typeface="Heiti SC Medium" pitchFamily="2" charset="-128"/>
            </a:endParaRPr>
          </a:p>
          <a:p>
            <a:r>
              <a:rPr kumimoji="1" lang="zh-TW" altLang="en-US" dirty="0">
                <a:latin typeface="Heiti SC Medium" pitchFamily="2" charset="-128"/>
                <a:ea typeface="Heiti SC Medium" pitchFamily="2" charset="-128"/>
              </a:rPr>
              <a:t>語音辨識</a:t>
            </a:r>
            <a:endParaRPr kumimoji="1" lang="en-US" altLang="zh-TW" dirty="0">
              <a:latin typeface="Heiti SC Medium" pitchFamily="2" charset="-128"/>
              <a:ea typeface="Heiti SC Medium" pitchFamily="2" charset="-128"/>
            </a:endParaRPr>
          </a:p>
          <a:p>
            <a:r>
              <a:rPr kumimoji="1" lang="zh-TW" altLang="en-US" dirty="0">
                <a:latin typeface="Heiti SC Medium" pitchFamily="2" charset="-128"/>
                <a:ea typeface="Heiti SC Medium" pitchFamily="2" charset="-128"/>
              </a:rPr>
              <a:t>預測</a:t>
            </a:r>
            <a:endParaRPr kumimoji="1" lang="en-US" altLang="zh-TW" dirty="0">
              <a:latin typeface="Heiti SC Medium" pitchFamily="2" charset="-128"/>
              <a:ea typeface="Heiti SC Medium" pitchFamily="2" charset="-128"/>
            </a:endParaRPr>
          </a:p>
          <a:p>
            <a:r>
              <a:rPr kumimoji="1" lang="zh-TW" altLang="en-US" dirty="0">
                <a:latin typeface="Heiti SC Medium" pitchFamily="2" charset="-128"/>
                <a:ea typeface="Heiti SC Medium" pitchFamily="2" charset="-128"/>
              </a:rPr>
              <a:t>遊戲策略</a:t>
            </a:r>
            <a:endParaRPr kumimoji="1" lang="en-US" altLang="zh-TW" dirty="0">
              <a:latin typeface="Heiti SC Medium" pitchFamily="2" charset="-128"/>
              <a:ea typeface="Heiti SC Medium" pitchFamily="2" charset="-128"/>
            </a:endParaRPr>
          </a:p>
          <a:p>
            <a:endParaRPr kumimoji="1" lang="en-US" altLang="zh-TW" dirty="0">
              <a:latin typeface="Heiti SC Medium" pitchFamily="2" charset="-128"/>
              <a:ea typeface="Heiti SC Medium" pitchFamily="2" charset="-128"/>
            </a:endParaRPr>
          </a:p>
          <a:p>
            <a:endParaRPr kumimoji="1" lang="en-US" altLang="zh-TW" dirty="0">
              <a:latin typeface="Heiti SC Medium" pitchFamily="2" charset="-128"/>
              <a:ea typeface="Heiti SC Medium" pitchFamily="2" charset="-128"/>
            </a:endParaRPr>
          </a:p>
          <a:p>
            <a:endParaRPr kumimoji="1" lang="en-US" altLang="zh-TW" dirty="0">
              <a:latin typeface="Heiti SC Medium" pitchFamily="2" charset="-128"/>
              <a:ea typeface="Heiti SC Medium" pitchFamily="2" charset="-128"/>
            </a:endParaRPr>
          </a:p>
          <a:p>
            <a:r>
              <a:rPr kumimoji="1" lang="en-US" altLang="zh-TW" dirty="0">
                <a:latin typeface="Heiti SC Medium" pitchFamily="2" charset="-128"/>
                <a:ea typeface="Heiti SC Medium" pitchFamily="2" charset="-128"/>
                <a:hlinkClick r:id="rId2"/>
              </a:rPr>
              <a:t>https://hackmd.io/@HenryWriteNote/H1kg3Lm3t</a:t>
            </a:r>
            <a:endParaRPr kumimoji="1" lang="en-US" altLang="zh-TW" dirty="0">
              <a:latin typeface="Heiti SC Medium" pitchFamily="2" charset="-128"/>
              <a:ea typeface="Heiti SC Medium" pitchFamily="2" charset="-128"/>
            </a:endParaRPr>
          </a:p>
          <a:p>
            <a:endParaRPr kumimoji="1" lang="en-US" altLang="zh-TW" dirty="0">
              <a:latin typeface="Heiti SC Medium" pitchFamily="2" charset="-128"/>
              <a:ea typeface="Heiti SC Medium" pitchFamily="2" charset="-128"/>
            </a:endParaRPr>
          </a:p>
        </p:txBody>
      </p:sp>
      <p:pic>
        <p:nvPicPr>
          <p:cNvPr id="5" name="圖片 4">
            <a:extLst>
              <a:ext uri="{FF2B5EF4-FFF2-40B4-BE49-F238E27FC236}">
                <a16:creationId xmlns:a16="http://schemas.microsoft.com/office/drawing/2014/main" id="{57290BE9-FDD5-D94D-9C9C-FD015D43C3FE}"/>
              </a:ext>
            </a:extLst>
          </p:cNvPr>
          <p:cNvPicPr>
            <a:picLocks noChangeAspect="1"/>
          </p:cNvPicPr>
          <p:nvPr/>
        </p:nvPicPr>
        <p:blipFill>
          <a:blip r:embed="rId3"/>
          <a:stretch>
            <a:fillRect/>
          </a:stretch>
        </p:blipFill>
        <p:spPr>
          <a:xfrm>
            <a:off x="7437663" y="1655537"/>
            <a:ext cx="3088821" cy="3088821"/>
          </a:xfrm>
          <a:prstGeom prst="rect">
            <a:avLst/>
          </a:prstGeom>
        </p:spPr>
      </p:pic>
    </p:spTree>
    <p:extLst>
      <p:ext uri="{BB962C8B-B14F-4D97-AF65-F5344CB8AC3E}">
        <p14:creationId xmlns:p14="http://schemas.microsoft.com/office/powerpoint/2010/main" val="2710433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95D24C-E289-9C48-AACF-5F2F6AF9162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各式各樣的類神經網路</a:t>
            </a:r>
          </a:p>
        </p:txBody>
      </p:sp>
      <p:sp>
        <p:nvSpPr>
          <p:cNvPr id="3" name="內容版面配置區 2">
            <a:extLst>
              <a:ext uri="{FF2B5EF4-FFF2-40B4-BE49-F238E27FC236}">
                <a16:creationId xmlns:a16="http://schemas.microsoft.com/office/drawing/2014/main" id="{6438FBD1-F1A0-FD46-879B-40377D0DE42B}"/>
              </a:ext>
            </a:extLst>
          </p:cNvPr>
          <p:cNvSpPr>
            <a:spLocks noGrp="1"/>
          </p:cNvSpPr>
          <p:nvPr>
            <p:ph idx="1"/>
          </p:nvPr>
        </p:nvSpPr>
        <p:spPr/>
        <p:txBody>
          <a:bodyPr/>
          <a:lstStyle/>
          <a:p>
            <a:r>
              <a:rPr lang="en" altLang="zh-TW" dirty="0">
                <a:latin typeface="Heiti SC Medium" pitchFamily="2" charset="-128"/>
                <a:ea typeface="Heiti SC Medium" pitchFamily="2" charset="-128"/>
                <a:hlinkClick r:id="rId2"/>
              </a:rPr>
              <a:t>Neural Network Architectures &amp; Deep Learning</a:t>
            </a:r>
            <a:endParaRPr lang="en" altLang="zh-TW" dirty="0">
              <a:latin typeface="Heiti SC Medium" pitchFamily="2" charset="-128"/>
              <a:ea typeface="Heiti SC Medium" pitchFamily="2" charset="-128"/>
            </a:endParaRPr>
          </a:p>
          <a:p>
            <a:endParaRPr lang="en" altLang="zh-TW" dirty="0">
              <a:latin typeface="Heiti SC Medium" pitchFamily="2" charset="-128"/>
              <a:ea typeface="Heiti SC Medium" pitchFamily="2" charset="-128"/>
            </a:endParaRPr>
          </a:p>
        </p:txBody>
      </p:sp>
      <p:pic>
        <p:nvPicPr>
          <p:cNvPr id="7" name="圖片 6">
            <a:extLst>
              <a:ext uri="{FF2B5EF4-FFF2-40B4-BE49-F238E27FC236}">
                <a16:creationId xmlns:a16="http://schemas.microsoft.com/office/drawing/2014/main" id="{29DFD41B-3B83-6C4A-B5F3-53CE541DCE93}"/>
              </a:ext>
            </a:extLst>
          </p:cNvPr>
          <p:cNvPicPr>
            <a:picLocks noChangeAspect="1"/>
          </p:cNvPicPr>
          <p:nvPr/>
        </p:nvPicPr>
        <p:blipFill>
          <a:blip r:embed="rId3"/>
          <a:stretch>
            <a:fillRect/>
          </a:stretch>
        </p:blipFill>
        <p:spPr>
          <a:xfrm>
            <a:off x="8656865" y="2898322"/>
            <a:ext cx="2773136" cy="2773136"/>
          </a:xfrm>
          <a:prstGeom prst="rect">
            <a:avLst/>
          </a:prstGeom>
        </p:spPr>
      </p:pic>
      <p:pic>
        <p:nvPicPr>
          <p:cNvPr id="9" name="圖片 8">
            <a:extLst>
              <a:ext uri="{FF2B5EF4-FFF2-40B4-BE49-F238E27FC236}">
                <a16:creationId xmlns:a16="http://schemas.microsoft.com/office/drawing/2014/main" id="{A201C37D-7091-BA49-BE88-11AAC819799B}"/>
              </a:ext>
            </a:extLst>
          </p:cNvPr>
          <p:cNvPicPr>
            <a:picLocks noChangeAspect="1"/>
          </p:cNvPicPr>
          <p:nvPr/>
        </p:nvPicPr>
        <p:blipFill>
          <a:blip r:embed="rId4"/>
          <a:stretch>
            <a:fillRect/>
          </a:stretch>
        </p:blipFill>
        <p:spPr>
          <a:xfrm>
            <a:off x="1045031" y="2450589"/>
            <a:ext cx="6948714" cy="3861311"/>
          </a:xfrm>
          <a:prstGeom prst="rect">
            <a:avLst/>
          </a:prstGeom>
        </p:spPr>
      </p:pic>
    </p:spTree>
    <p:extLst>
      <p:ext uri="{BB962C8B-B14F-4D97-AF65-F5344CB8AC3E}">
        <p14:creationId xmlns:p14="http://schemas.microsoft.com/office/powerpoint/2010/main" val="3032476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57B2AC-0893-4946-8D29-0C3560EC74C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為何類神經網路能夠分類？</a:t>
            </a:r>
          </a:p>
        </p:txBody>
      </p:sp>
      <p:pic>
        <p:nvPicPr>
          <p:cNvPr id="5" name="圖片 4">
            <a:extLst>
              <a:ext uri="{FF2B5EF4-FFF2-40B4-BE49-F238E27FC236}">
                <a16:creationId xmlns:a16="http://schemas.microsoft.com/office/drawing/2014/main" id="{4BF0266B-D62C-754D-94B6-88195DCD5260}"/>
              </a:ext>
            </a:extLst>
          </p:cNvPr>
          <p:cNvPicPr>
            <a:picLocks noChangeAspect="1"/>
          </p:cNvPicPr>
          <p:nvPr/>
        </p:nvPicPr>
        <p:blipFill>
          <a:blip r:embed="rId2"/>
          <a:stretch>
            <a:fillRect/>
          </a:stretch>
        </p:blipFill>
        <p:spPr>
          <a:xfrm>
            <a:off x="1835150" y="1828800"/>
            <a:ext cx="8521700" cy="3200400"/>
          </a:xfrm>
          <a:prstGeom prst="rect">
            <a:avLst/>
          </a:prstGeom>
        </p:spPr>
      </p:pic>
    </p:spTree>
    <p:extLst>
      <p:ext uri="{BB962C8B-B14F-4D97-AF65-F5344CB8AC3E}">
        <p14:creationId xmlns:p14="http://schemas.microsoft.com/office/powerpoint/2010/main" val="543789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圓角矩形 54">
            <a:extLst>
              <a:ext uri="{FF2B5EF4-FFF2-40B4-BE49-F238E27FC236}">
                <a16:creationId xmlns:a16="http://schemas.microsoft.com/office/drawing/2014/main" id="{189E2025-74DF-4D4A-BAC4-DCD482C7C7AC}"/>
              </a:ext>
            </a:extLst>
          </p:cNvPr>
          <p:cNvSpPr/>
          <p:nvPr/>
        </p:nvSpPr>
        <p:spPr>
          <a:xfrm>
            <a:off x="6585137" y="3570576"/>
            <a:ext cx="1415772" cy="512135"/>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45" name="圖片 44">
            <a:extLst>
              <a:ext uri="{FF2B5EF4-FFF2-40B4-BE49-F238E27FC236}">
                <a16:creationId xmlns:a16="http://schemas.microsoft.com/office/drawing/2014/main" id="{DAEF7F27-B8F4-A544-BBB5-DD1C7E4D9B79}"/>
              </a:ext>
            </a:extLst>
          </p:cNvPr>
          <p:cNvPicPr>
            <a:picLocks noChangeAspect="1"/>
          </p:cNvPicPr>
          <p:nvPr/>
        </p:nvPicPr>
        <p:blipFill>
          <a:blip r:embed="rId2"/>
          <a:stretch>
            <a:fillRect/>
          </a:stretch>
        </p:blipFill>
        <p:spPr>
          <a:xfrm>
            <a:off x="584991" y="2540754"/>
            <a:ext cx="1573617" cy="1573617"/>
          </a:xfrm>
          <a:prstGeom prst="rect">
            <a:avLst/>
          </a:prstGeom>
        </p:spPr>
      </p:pic>
      <p:pic>
        <p:nvPicPr>
          <p:cNvPr id="44" name="圖片 43">
            <a:extLst>
              <a:ext uri="{FF2B5EF4-FFF2-40B4-BE49-F238E27FC236}">
                <a16:creationId xmlns:a16="http://schemas.microsoft.com/office/drawing/2014/main" id="{1B96945A-DCD6-2248-A826-7A84CD6D9E61}"/>
              </a:ext>
            </a:extLst>
          </p:cNvPr>
          <p:cNvPicPr>
            <a:picLocks noChangeAspect="1"/>
          </p:cNvPicPr>
          <p:nvPr/>
        </p:nvPicPr>
        <p:blipFill>
          <a:blip r:embed="rId2"/>
          <a:stretch>
            <a:fillRect/>
          </a:stretch>
        </p:blipFill>
        <p:spPr>
          <a:xfrm>
            <a:off x="340235" y="5196029"/>
            <a:ext cx="1573617" cy="1573617"/>
          </a:xfrm>
          <a:prstGeom prst="rect">
            <a:avLst/>
          </a:prstGeom>
        </p:spPr>
      </p:pic>
      <p:pic>
        <p:nvPicPr>
          <p:cNvPr id="43" name="圖片 42">
            <a:extLst>
              <a:ext uri="{FF2B5EF4-FFF2-40B4-BE49-F238E27FC236}">
                <a16:creationId xmlns:a16="http://schemas.microsoft.com/office/drawing/2014/main" id="{7222D832-1151-2946-81CA-7F544CA21FB9}"/>
              </a:ext>
            </a:extLst>
          </p:cNvPr>
          <p:cNvPicPr>
            <a:picLocks noChangeAspect="1"/>
          </p:cNvPicPr>
          <p:nvPr/>
        </p:nvPicPr>
        <p:blipFill>
          <a:blip r:embed="rId2"/>
          <a:stretch>
            <a:fillRect/>
          </a:stretch>
        </p:blipFill>
        <p:spPr>
          <a:xfrm>
            <a:off x="4169448" y="4864612"/>
            <a:ext cx="1573617" cy="1573617"/>
          </a:xfrm>
          <a:prstGeom prst="rect">
            <a:avLst/>
          </a:prstGeom>
        </p:spPr>
      </p:pic>
      <p:pic>
        <p:nvPicPr>
          <p:cNvPr id="42" name="圖片 41">
            <a:extLst>
              <a:ext uri="{FF2B5EF4-FFF2-40B4-BE49-F238E27FC236}">
                <a16:creationId xmlns:a16="http://schemas.microsoft.com/office/drawing/2014/main" id="{E0F35184-FBCC-AD4A-B632-8903A4B57DDF}"/>
              </a:ext>
            </a:extLst>
          </p:cNvPr>
          <p:cNvPicPr>
            <a:picLocks noChangeAspect="1"/>
          </p:cNvPicPr>
          <p:nvPr/>
        </p:nvPicPr>
        <p:blipFill>
          <a:blip r:embed="rId2"/>
          <a:stretch>
            <a:fillRect/>
          </a:stretch>
        </p:blipFill>
        <p:spPr>
          <a:xfrm>
            <a:off x="4453596" y="2904727"/>
            <a:ext cx="1573617" cy="1573617"/>
          </a:xfrm>
          <a:prstGeom prst="rect">
            <a:avLst/>
          </a:prstGeom>
        </p:spPr>
      </p:pic>
      <p:pic>
        <p:nvPicPr>
          <p:cNvPr id="41" name="圖片 40">
            <a:extLst>
              <a:ext uri="{FF2B5EF4-FFF2-40B4-BE49-F238E27FC236}">
                <a16:creationId xmlns:a16="http://schemas.microsoft.com/office/drawing/2014/main" id="{46B694A5-FB4D-D64A-94DD-77A2565BAA01}"/>
              </a:ext>
            </a:extLst>
          </p:cNvPr>
          <p:cNvPicPr>
            <a:picLocks noChangeAspect="1"/>
          </p:cNvPicPr>
          <p:nvPr/>
        </p:nvPicPr>
        <p:blipFill>
          <a:blip r:embed="rId2"/>
          <a:stretch>
            <a:fillRect/>
          </a:stretch>
        </p:blipFill>
        <p:spPr>
          <a:xfrm>
            <a:off x="3963759" y="1820955"/>
            <a:ext cx="1573617" cy="1573617"/>
          </a:xfrm>
          <a:prstGeom prst="rect">
            <a:avLst/>
          </a:prstGeom>
        </p:spPr>
      </p:pic>
      <p:sp>
        <p:nvSpPr>
          <p:cNvPr id="2" name="標題 1">
            <a:extLst>
              <a:ext uri="{FF2B5EF4-FFF2-40B4-BE49-F238E27FC236}">
                <a16:creationId xmlns:a16="http://schemas.microsoft.com/office/drawing/2014/main" id="{96C4D089-DFA3-2449-9A54-AC4920994F84}"/>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為何類神經網路能夠分類？</a:t>
            </a:r>
            <a:endParaRPr kumimoji="1" lang="zh-TW" altLang="en-US" dirty="0"/>
          </a:p>
        </p:txBody>
      </p:sp>
      <p:pic>
        <p:nvPicPr>
          <p:cNvPr id="5" name="圖片 4">
            <a:extLst>
              <a:ext uri="{FF2B5EF4-FFF2-40B4-BE49-F238E27FC236}">
                <a16:creationId xmlns:a16="http://schemas.microsoft.com/office/drawing/2014/main" id="{C11C355A-F407-C941-ACAD-0E0F757E23CF}"/>
              </a:ext>
            </a:extLst>
          </p:cNvPr>
          <p:cNvPicPr>
            <a:picLocks noChangeAspect="1"/>
          </p:cNvPicPr>
          <p:nvPr/>
        </p:nvPicPr>
        <p:blipFill>
          <a:blip r:embed="rId2"/>
          <a:stretch>
            <a:fillRect/>
          </a:stretch>
        </p:blipFill>
        <p:spPr>
          <a:xfrm>
            <a:off x="2349799" y="2656367"/>
            <a:ext cx="1573617" cy="1573617"/>
          </a:xfrm>
          <a:prstGeom prst="rect">
            <a:avLst/>
          </a:prstGeom>
        </p:spPr>
      </p:pic>
      <p:pic>
        <p:nvPicPr>
          <p:cNvPr id="6" name="圖片 5">
            <a:extLst>
              <a:ext uri="{FF2B5EF4-FFF2-40B4-BE49-F238E27FC236}">
                <a16:creationId xmlns:a16="http://schemas.microsoft.com/office/drawing/2014/main" id="{5647A853-F358-2B4A-9212-A89693DDF22E}"/>
              </a:ext>
            </a:extLst>
          </p:cNvPr>
          <p:cNvPicPr>
            <a:picLocks noChangeAspect="1"/>
          </p:cNvPicPr>
          <p:nvPr/>
        </p:nvPicPr>
        <p:blipFill>
          <a:blip r:embed="rId2"/>
          <a:stretch>
            <a:fillRect/>
          </a:stretch>
        </p:blipFill>
        <p:spPr>
          <a:xfrm>
            <a:off x="3289007" y="3701902"/>
            <a:ext cx="1573617" cy="1573617"/>
          </a:xfrm>
          <a:prstGeom prst="rect">
            <a:avLst/>
          </a:prstGeom>
        </p:spPr>
      </p:pic>
      <p:pic>
        <p:nvPicPr>
          <p:cNvPr id="7" name="圖片 6">
            <a:extLst>
              <a:ext uri="{FF2B5EF4-FFF2-40B4-BE49-F238E27FC236}">
                <a16:creationId xmlns:a16="http://schemas.microsoft.com/office/drawing/2014/main" id="{A77C8D1E-8391-C44A-8BE2-A668A6BDB217}"/>
              </a:ext>
            </a:extLst>
          </p:cNvPr>
          <p:cNvPicPr>
            <a:picLocks noChangeAspect="1"/>
          </p:cNvPicPr>
          <p:nvPr/>
        </p:nvPicPr>
        <p:blipFill>
          <a:blip r:embed="rId2"/>
          <a:stretch>
            <a:fillRect/>
          </a:stretch>
        </p:blipFill>
        <p:spPr>
          <a:xfrm>
            <a:off x="1494764" y="3578112"/>
            <a:ext cx="1573617" cy="1573617"/>
          </a:xfrm>
          <a:prstGeom prst="rect">
            <a:avLst/>
          </a:prstGeom>
        </p:spPr>
      </p:pic>
      <p:pic>
        <p:nvPicPr>
          <p:cNvPr id="8" name="圖片 7">
            <a:extLst>
              <a:ext uri="{FF2B5EF4-FFF2-40B4-BE49-F238E27FC236}">
                <a16:creationId xmlns:a16="http://schemas.microsoft.com/office/drawing/2014/main" id="{25C9A35F-AADC-FC4F-B33F-B14881F803AD}"/>
              </a:ext>
            </a:extLst>
          </p:cNvPr>
          <p:cNvPicPr>
            <a:picLocks noChangeAspect="1"/>
          </p:cNvPicPr>
          <p:nvPr/>
        </p:nvPicPr>
        <p:blipFill>
          <a:blip r:embed="rId2"/>
          <a:stretch>
            <a:fillRect/>
          </a:stretch>
        </p:blipFill>
        <p:spPr>
          <a:xfrm>
            <a:off x="2274484" y="4623647"/>
            <a:ext cx="1573617" cy="1573617"/>
          </a:xfrm>
          <a:prstGeom prst="rect">
            <a:avLst/>
          </a:prstGeom>
        </p:spPr>
      </p:pic>
      <p:pic>
        <p:nvPicPr>
          <p:cNvPr id="12" name="圖片 11">
            <a:extLst>
              <a:ext uri="{FF2B5EF4-FFF2-40B4-BE49-F238E27FC236}">
                <a16:creationId xmlns:a16="http://schemas.microsoft.com/office/drawing/2014/main" id="{8DD541C9-4C07-7440-A097-2E37581093CF}"/>
              </a:ext>
            </a:extLst>
          </p:cNvPr>
          <p:cNvPicPr>
            <a:picLocks noChangeAspect="1"/>
          </p:cNvPicPr>
          <p:nvPr/>
        </p:nvPicPr>
        <p:blipFill>
          <a:blip r:embed="rId3"/>
          <a:stretch>
            <a:fillRect/>
          </a:stretch>
        </p:blipFill>
        <p:spPr>
          <a:xfrm>
            <a:off x="2583179" y="5340745"/>
            <a:ext cx="660746" cy="790380"/>
          </a:xfrm>
          <a:prstGeom prst="rect">
            <a:avLst/>
          </a:prstGeom>
        </p:spPr>
      </p:pic>
      <p:pic>
        <p:nvPicPr>
          <p:cNvPr id="14" name="圖片 13">
            <a:extLst>
              <a:ext uri="{FF2B5EF4-FFF2-40B4-BE49-F238E27FC236}">
                <a16:creationId xmlns:a16="http://schemas.microsoft.com/office/drawing/2014/main" id="{ABABA2CB-EBA4-8B4F-912E-358B8D9024C8}"/>
              </a:ext>
            </a:extLst>
          </p:cNvPr>
          <p:cNvPicPr>
            <a:picLocks noChangeAspect="1"/>
          </p:cNvPicPr>
          <p:nvPr/>
        </p:nvPicPr>
        <p:blipFill>
          <a:blip r:embed="rId4"/>
          <a:stretch>
            <a:fillRect/>
          </a:stretch>
        </p:blipFill>
        <p:spPr>
          <a:xfrm>
            <a:off x="1340090" y="4800839"/>
            <a:ext cx="790380" cy="790380"/>
          </a:xfrm>
          <a:prstGeom prst="rect">
            <a:avLst/>
          </a:prstGeom>
        </p:spPr>
      </p:pic>
      <p:pic>
        <p:nvPicPr>
          <p:cNvPr id="16" name="圖片 15">
            <a:extLst>
              <a:ext uri="{FF2B5EF4-FFF2-40B4-BE49-F238E27FC236}">
                <a16:creationId xmlns:a16="http://schemas.microsoft.com/office/drawing/2014/main" id="{12269EB3-13B6-C948-B9E3-C1A2FCC49267}"/>
              </a:ext>
            </a:extLst>
          </p:cNvPr>
          <p:cNvPicPr>
            <a:picLocks noChangeAspect="1"/>
          </p:cNvPicPr>
          <p:nvPr/>
        </p:nvPicPr>
        <p:blipFill>
          <a:blip r:embed="rId5"/>
          <a:stretch>
            <a:fillRect/>
          </a:stretch>
        </p:blipFill>
        <p:spPr>
          <a:xfrm>
            <a:off x="2818574" y="4270346"/>
            <a:ext cx="1185570" cy="790380"/>
          </a:xfrm>
          <a:prstGeom prst="rect">
            <a:avLst/>
          </a:prstGeom>
        </p:spPr>
      </p:pic>
      <p:pic>
        <p:nvPicPr>
          <p:cNvPr id="18" name="圖片 17">
            <a:extLst>
              <a:ext uri="{FF2B5EF4-FFF2-40B4-BE49-F238E27FC236}">
                <a16:creationId xmlns:a16="http://schemas.microsoft.com/office/drawing/2014/main" id="{28E8D7D5-5DF4-B84C-B182-9C79CF900227}"/>
              </a:ext>
            </a:extLst>
          </p:cNvPr>
          <p:cNvPicPr>
            <a:picLocks noChangeAspect="1"/>
          </p:cNvPicPr>
          <p:nvPr/>
        </p:nvPicPr>
        <p:blipFill>
          <a:blip r:embed="rId6"/>
          <a:stretch>
            <a:fillRect/>
          </a:stretch>
        </p:blipFill>
        <p:spPr>
          <a:xfrm>
            <a:off x="2376625" y="3048196"/>
            <a:ext cx="1185570" cy="790380"/>
          </a:xfrm>
          <a:prstGeom prst="rect">
            <a:avLst/>
          </a:prstGeom>
        </p:spPr>
      </p:pic>
      <p:pic>
        <p:nvPicPr>
          <p:cNvPr id="20" name="圖片 19">
            <a:extLst>
              <a:ext uri="{FF2B5EF4-FFF2-40B4-BE49-F238E27FC236}">
                <a16:creationId xmlns:a16="http://schemas.microsoft.com/office/drawing/2014/main" id="{4216E80A-B9CB-CB43-9D4D-8C9E73F6C932}"/>
              </a:ext>
            </a:extLst>
          </p:cNvPr>
          <p:cNvPicPr>
            <a:picLocks noChangeAspect="1"/>
          </p:cNvPicPr>
          <p:nvPr/>
        </p:nvPicPr>
        <p:blipFill>
          <a:blip r:embed="rId7"/>
          <a:stretch>
            <a:fillRect/>
          </a:stretch>
        </p:blipFill>
        <p:spPr>
          <a:xfrm>
            <a:off x="1544894" y="3833267"/>
            <a:ext cx="1185458" cy="790380"/>
          </a:xfrm>
          <a:prstGeom prst="rect">
            <a:avLst/>
          </a:prstGeom>
        </p:spPr>
      </p:pic>
      <p:pic>
        <p:nvPicPr>
          <p:cNvPr id="22" name="圖片 21">
            <a:extLst>
              <a:ext uri="{FF2B5EF4-FFF2-40B4-BE49-F238E27FC236}">
                <a16:creationId xmlns:a16="http://schemas.microsoft.com/office/drawing/2014/main" id="{F1014ED6-8BA3-2E49-806B-8DD4D83D3726}"/>
              </a:ext>
            </a:extLst>
          </p:cNvPr>
          <p:cNvPicPr>
            <a:picLocks noChangeAspect="1"/>
          </p:cNvPicPr>
          <p:nvPr/>
        </p:nvPicPr>
        <p:blipFill>
          <a:blip r:embed="rId8"/>
          <a:stretch>
            <a:fillRect/>
          </a:stretch>
        </p:blipFill>
        <p:spPr>
          <a:xfrm>
            <a:off x="4526521" y="5151729"/>
            <a:ext cx="760286" cy="790380"/>
          </a:xfrm>
          <a:prstGeom prst="rect">
            <a:avLst/>
          </a:prstGeom>
        </p:spPr>
      </p:pic>
      <p:pic>
        <p:nvPicPr>
          <p:cNvPr id="24" name="圖片 23">
            <a:extLst>
              <a:ext uri="{FF2B5EF4-FFF2-40B4-BE49-F238E27FC236}">
                <a16:creationId xmlns:a16="http://schemas.microsoft.com/office/drawing/2014/main" id="{F464C38C-B892-1D4A-B45E-F7DA32CFBE75}"/>
              </a:ext>
            </a:extLst>
          </p:cNvPr>
          <p:cNvPicPr>
            <a:picLocks noChangeAspect="1"/>
          </p:cNvPicPr>
          <p:nvPr/>
        </p:nvPicPr>
        <p:blipFill>
          <a:blip r:embed="rId9"/>
          <a:stretch>
            <a:fillRect/>
          </a:stretch>
        </p:blipFill>
        <p:spPr>
          <a:xfrm>
            <a:off x="4239361" y="3620526"/>
            <a:ext cx="711342" cy="623522"/>
          </a:xfrm>
          <a:prstGeom prst="rect">
            <a:avLst/>
          </a:prstGeom>
        </p:spPr>
      </p:pic>
      <p:pic>
        <p:nvPicPr>
          <p:cNvPr id="26" name="圖片 25">
            <a:extLst>
              <a:ext uri="{FF2B5EF4-FFF2-40B4-BE49-F238E27FC236}">
                <a16:creationId xmlns:a16="http://schemas.microsoft.com/office/drawing/2014/main" id="{7E308EE1-76D4-7149-8FD7-2355EB220CFF}"/>
              </a:ext>
            </a:extLst>
          </p:cNvPr>
          <p:cNvPicPr>
            <a:picLocks noChangeAspect="1"/>
          </p:cNvPicPr>
          <p:nvPr/>
        </p:nvPicPr>
        <p:blipFill>
          <a:blip r:embed="rId10"/>
          <a:stretch>
            <a:fillRect/>
          </a:stretch>
        </p:blipFill>
        <p:spPr>
          <a:xfrm>
            <a:off x="3621740" y="4997504"/>
            <a:ext cx="850931" cy="790380"/>
          </a:xfrm>
          <a:prstGeom prst="rect">
            <a:avLst/>
          </a:prstGeom>
        </p:spPr>
      </p:pic>
      <p:pic>
        <p:nvPicPr>
          <p:cNvPr id="28" name="圖片 27">
            <a:extLst>
              <a:ext uri="{FF2B5EF4-FFF2-40B4-BE49-F238E27FC236}">
                <a16:creationId xmlns:a16="http://schemas.microsoft.com/office/drawing/2014/main" id="{78D8B135-86F4-E042-B6FE-86591AED0263}"/>
              </a:ext>
            </a:extLst>
          </p:cNvPr>
          <p:cNvPicPr>
            <a:picLocks noChangeAspect="1"/>
          </p:cNvPicPr>
          <p:nvPr/>
        </p:nvPicPr>
        <p:blipFill>
          <a:blip r:embed="rId11"/>
          <a:stretch>
            <a:fillRect/>
          </a:stretch>
        </p:blipFill>
        <p:spPr>
          <a:xfrm>
            <a:off x="686114" y="5084897"/>
            <a:ext cx="759464" cy="790380"/>
          </a:xfrm>
          <a:prstGeom prst="rect">
            <a:avLst/>
          </a:prstGeom>
        </p:spPr>
      </p:pic>
      <p:pic>
        <p:nvPicPr>
          <p:cNvPr id="30" name="圖片 29">
            <a:extLst>
              <a:ext uri="{FF2B5EF4-FFF2-40B4-BE49-F238E27FC236}">
                <a16:creationId xmlns:a16="http://schemas.microsoft.com/office/drawing/2014/main" id="{8F1D3B40-0C24-C64B-968F-754246BAC5E4}"/>
              </a:ext>
            </a:extLst>
          </p:cNvPr>
          <p:cNvPicPr>
            <a:picLocks noChangeAspect="1"/>
          </p:cNvPicPr>
          <p:nvPr/>
        </p:nvPicPr>
        <p:blipFill>
          <a:blip r:embed="rId12"/>
          <a:stretch>
            <a:fillRect/>
          </a:stretch>
        </p:blipFill>
        <p:spPr>
          <a:xfrm>
            <a:off x="3602538" y="2620333"/>
            <a:ext cx="938112" cy="790380"/>
          </a:xfrm>
          <a:prstGeom prst="rect">
            <a:avLst/>
          </a:prstGeom>
        </p:spPr>
      </p:pic>
      <p:pic>
        <p:nvPicPr>
          <p:cNvPr id="32" name="圖片 31">
            <a:extLst>
              <a:ext uri="{FF2B5EF4-FFF2-40B4-BE49-F238E27FC236}">
                <a16:creationId xmlns:a16="http://schemas.microsoft.com/office/drawing/2014/main" id="{88AD8E70-1EFB-5641-86F0-250D5D2BBCEB}"/>
              </a:ext>
            </a:extLst>
          </p:cNvPr>
          <p:cNvPicPr>
            <a:picLocks noChangeAspect="1"/>
          </p:cNvPicPr>
          <p:nvPr/>
        </p:nvPicPr>
        <p:blipFill>
          <a:blip r:embed="rId13"/>
          <a:stretch>
            <a:fillRect/>
          </a:stretch>
        </p:blipFill>
        <p:spPr>
          <a:xfrm>
            <a:off x="1848391" y="5714811"/>
            <a:ext cx="729537" cy="790380"/>
          </a:xfrm>
          <a:prstGeom prst="rect">
            <a:avLst/>
          </a:prstGeom>
        </p:spPr>
      </p:pic>
      <p:pic>
        <p:nvPicPr>
          <p:cNvPr id="34" name="圖片 33">
            <a:extLst>
              <a:ext uri="{FF2B5EF4-FFF2-40B4-BE49-F238E27FC236}">
                <a16:creationId xmlns:a16="http://schemas.microsoft.com/office/drawing/2014/main" id="{0741D131-C149-0B45-85BA-448F7DA124B1}"/>
              </a:ext>
            </a:extLst>
          </p:cNvPr>
          <p:cNvPicPr>
            <a:picLocks noChangeAspect="1"/>
          </p:cNvPicPr>
          <p:nvPr/>
        </p:nvPicPr>
        <p:blipFill>
          <a:blip r:embed="rId14"/>
          <a:stretch>
            <a:fillRect/>
          </a:stretch>
        </p:blipFill>
        <p:spPr>
          <a:xfrm>
            <a:off x="3207527" y="5575599"/>
            <a:ext cx="818480" cy="790380"/>
          </a:xfrm>
          <a:prstGeom prst="rect">
            <a:avLst/>
          </a:prstGeom>
        </p:spPr>
      </p:pic>
      <p:pic>
        <p:nvPicPr>
          <p:cNvPr id="36" name="圖片 35">
            <a:extLst>
              <a:ext uri="{FF2B5EF4-FFF2-40B4-BE49-F238E27FC236}">
                <a16:creationId xmlns:a16="http://schemas.microsoft.com/office/drawing/2014/main" id="{9D8B08C2-CEC1-E543-8773-1601BF8D9F33}"/>
              </a:ext>
            </a:extLst>
          </p:cNvPr>
          <p:cNvPicPr>
            <a:picLocks noChangeAspect="1"/>
          </p:cNvPicPr>
          <p:nvPr/>
        </p:nvPicPr>
        <p:blipFill>
          <a:blip r:embed="rId15"/>
          <a:stretch>
            <a:fillRect/>
          </a:stretch>
        </p:blipFill>
        <p:spPr>
          <a:xfrm>
            <a:off x="2138259" y="4684289"/>
            <a:ext cx="864331" cy="790380"/>
          </a:xfrm>
          <a:prstGeom prst="rect">
            <a:avLst/>
          </a:prstGeom>
        </p:spPr>
      </p:pic>
      <p:pic>
        <p:nvPicPr>
          <p:cNvPr id="38" name="圖片 37">
            <a:extLst>
              <a:ext uri="{FF2B5EF4-FFF2-40B4-BE49-F238E27FC236}">
                <a16:creationId xmlns:a16="http://schemas.microsoft.com/office/drawing/2014/main" id="{B295C2A5-C422-754F-913C-68CB84D65889}"/>
              </a:ext>
            </a:extLst>
          </p:cNvPr>
          <p:cNvPicPr>
            <a:picLocks noChangeAspect="1"/>
          </p:cNvPicPr>
          <p:nvPr/>
        </p:nvPicPr>
        <p:blipFill>
          <a:blip r:embed="rId16"/>
          <a:stretch>
            <a:fillRect/>
          </a:stretch>
        </p:blipFill>
        <p:spPr>
          <a:xfrm>
            <a:off x="3263520" y="3602532"/>
            <a:ext cx="882060" cy="790380"/>
          </a:xfrm>
          <a:prstGeom prst="rect">
            <a:avLst/>
          </a:prstGeom>
        </p:spPr>
      </p:pic>
      <p:pic>
        <p:nvPicPr>
          <p:cNvPr id="40" name="圖片 39">
            <a:extLst>
              <a:ext uri="{FF2B5EF4-FFF2-40B4-BE49-F238E27FC236}">
                <a16:creationId xmlns:a16="http://schemas.microsoft.com/office/drawing/2014/main" id="{08ACA726-7319-0A4E-A6B6-9197E56FF131}"/>
              </a:ext>
            </a:extLst>
          </p:cNvPr>
          <p:cNvPicPr>
            <a:picLocks noChangeAspect="1"/>
          </p:cNvPicPr>
          <p:nvPr/>
        </p:nvPicPr>
        <p:blipFill>
          <a:blip r:embed="rId17"/>
          <a:stretch>
            <a:fillRect/>
          </a:stretch>
        </p:blipFill>
        <p:spPr>
          <a:xfrm>
            <a:off x="4538959" y="4235186"/>
            <a:ext cx="768471" cy="790380"/>
          </a:xfrm>
          <a:prstGeom prst="rect">
            <a:avLst/>
          </a:prstGeom>
        </p:spPr>
      </p:pic>
      <p:pic>
        <p:nvPicPr>
          <p:cNvPr id="10" name="圖片 9">
            <a:extLst>
              <a:ext uri="{FF2B5EF4-FFF2-40B4-BE49-F238E27FC236}">
                <a16:creationId xmlns:a16="http://schemas.microsoft.com/office/drawing/2014/main" id="{99C32353-9A7E-874E-A3A0-425AB65C5577}"/>
              </a:ext>
            </a:extLst>
          </p:cNvPr>
          <p:cNvPicPr>
            <a:picLocks noChangeAspect="1"/>
          </p:cNvPicPr>
          <p:nvPr/>
        </p:nvPicPr>
        <p:blipFill>
          <a:blip r:embed="rId18"/>
          <a:stretch>
            <a:fillRect/>
          </a:stretch>
        </p:blipFill>
        <p:spPr>
          <a:xfrm>
            <a:off x="1495157" y="2752757"/>
            <a:ext cx="1061351" cy="790380"/>
          </a:xfrm>
          <a:prstGeom prst="rect">
            <a:avLst/>
          </a:prstGeom>
        </p:spPr>
      </p:pic>
      <p:pic>
        <p:nvPicPr>
          <p:cNvPr id="47" name="圖片 46">
            <a:extLst>
              <a:ext uri="{FF2B5EF4-FFF2-40B4-BE49-F238E27FC236}">
                <a16:creationId xmlns:a16="http://schemas.microsoft.com/office/drawing/2014/main" id="{8D57044D-CDAD-C143-877A-52EA362FCC8D}"/>
              </a:ext>
            </a:extLst>
          </p:cNvPr>
          <p:cNvPicPr>
            <a:picLocks noChangeAspect="1"/>
          </p:cNvPicPr>
          <p:nvPr/>
        </p:nvPicPr>
        <p:blipFill>
          <a:blip r:embed="rId19"/>
          <a:stretch>
            <a:fillRect/>
          </a:stretch>
        </p:blipFill>
        <p:spPr>
          <a:xfrm>
            <a:off x="8490047" y="2930510"/>
            <a:ext cx="2361863" cy="2361863"/>
          </a:xfrm>
          <a:prstGeom prst="rect">
            <a:avLst/>
          </a:prstGeom>
        </p:spPr>
      </p:pic>
      <p:cxnSp>
        <p:nvCxnSpPr>
          <p:cNvPr id="49" name="直線箭頭接點 48">
            <a:extLst>
              <a:ext uri="{FF2B5EF4-FFF2-40B4-BE49-F238E27FC236}">
                <a16:creationId xmlns:a16="http://schemas.microsoft.com/office/drawing/2014/main" id="{7B5A1BD8-2826-564A-A995-0C3AA4C228E2}"/>
              </a:ext>
            </a:extLst>
          </p:cNvPr>
          <p:cNvCxnSpPr/>
          <p:nvPr/>
        </p:nvCxnSpPr>
        <p:spPr>
          <a:xfrm>
            <a:off x="6096000" y="4145004"/>
            <a:ext cx="23940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5BDF1CA4-D1D2-A745-817D-035D043FC7E4}"/>
              </a:ext>
            </a:extLst>
          </p:cNvPr>
          <p:cNvSpPr txBox="1"/>
          <p:nvPr/>
        </p:nvSpPr>
        <p:spPr>
          <a:xfrm>
            <a:off x="6585137" y="3595812"/>
            <a:ext cx="1415772"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資料搜集</a:t>
            </a:r>
          </a:p>
        </p:txBody>
      </p:sp>
      <p:sp>
        <p:nvSpPr>
          <p:cNvPr id="53" name="文字方塊 52">
            <a:extLst>
              <a:ext uri="{FF2B5EF4-FFF2-40B4-BE49-F238E27FC236}">
                <a16:creationId xmlns:a16="http://schemas.microsoft.com/office/drawing/2014/main" id="{7388C3A7-8629-5940-B39C-E01D2373FF8B}"/>
              </a:ext>
            </a:extLst>
          </p:cNvPr>
          <p:cNvSpPr txBox="1"/>
          <p:nvPr/>
        </p:nvSpPr>
        <p:spPr>
          <a:xfrm>
            <a:off x="784196" y="2028302"/>
            <a:ext cx="2185214" cy="461665"/>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網路 或 資料庫</a:t>
            </a:r>
          </a:p>
        </p:txBody>
      </p:sp>
      <p:sp>
        <p:nvSpPr>
          <p:cNvPr id="54" name="文字方塊 53">
            <a:extLst>
              <a:ext uri="{FF2B5EF4-FFF2-40B4-BE49-F238E27FC236}">
                <a16:creationId xmlns:a16="http://schemas.microsoft.com/office/drawing/2014/main" id="{5BFBCD67-F915-0842-A1C3-48BC37378FD9}"/>
              </a:ext>
            </a:extLst>
          </p:cNvPr>
          <p:cNvSpPr txBox="1"/>
          <p:nvPr/>
        </p:nvSpPr>
        <p:spPr>
          <a:xfrm>
            <a:off x="8469728" y="2456180"/>
            <a:ext cx="1723549" cy="461665"/>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訓練資料集</a:t>
            </a:r>
          </a:p>
        </p:txBody>
      </p:sp>
    </p:spTree>
    <p:extLst>
      <p:ext uri="{BB962C8B-B14F-4D97-AF65-F5344CB8AC3E}">
        <p14:creationId xmlns:p14="http://schemas.microsoft.com/office/powerpoint/2010/main" val="3232687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圓角矩形 40">
            <a:extLst>
              <a:ext uri="{FF2B5EF4-FFF2-40B4-BE49-F238E27FC236}">
                <a16:creationId xmlns:a16="http://schemas.microsoft.com/office/drawing/2014/main" id="{50106829-3E43-5140-B6D1-F65453C5381E}"/>
              </a:ext>
            </a:extLst>
          </p:cNvPr>
          <p:cNvSpPr/>
          <p:nvPr/>
        </p:nvSpPr>
        <p:spPr>
          <a:xfrm>
            <a:off x="7122508" y="2942099"/>
            <a:ext cx="2386164" cy="512135"/>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67B58A15-904B-9842-BF3D-004C6CD5233C}"/>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為何類神經網路能夠分類？</a:t>
            </a:r>
            <a:endParaRPr kumimoji="1" lang="zh-TW" altLang="en-US" dirty="0"/>
          </a:p>
        </p:txBody>
      </p:sp>
      <p:pic>
        <p:nvPicPr>
          <p:cNvPr id="4" name="圖片 3">
            <a:extLst>
              <a:ext uri="{FF2B5EF4-FFF2-40B4-BE49-F238E27FC236}">
                <a16:creationId xmlns:a16="http://schemas.microsoft.com/office/drawing/2014/main" id="{D30BA6D7-BBB4-CD49-AD7A-4ADAF104A9AB}"/>
              </a:ext>
            </a:extLst>
          </p:cNvPr>
          <p:cNvPicPr>
            <a:picLocks noChangeAspect="1"/>
          </p:cNvPicPr>
          <p:nvPr/>
        </p:nvPicPr>
        <p:blipFill>
          <a:blip r:embed="rId2"/>
          <a:stretch>
            <a:fillRect/>
          </a:stretch>
        </p:blipFill>
        <p:spPr>
          <a:xfrm>
            <a:off x="106276" y="2931644"/>
            <a:ext cx="2361863" cy="2361863"/>
          </a:xfrm>
          <a:prstGeom prst="rect">
            <a:avLst/>
          </a:prstGeom>
        </p:spPr>
      </p:pic>
      <p:sp>
        <p:nvSpPr>
          <p:cNvPr id="5" name="文字方塊 4">
            <a:extLst>
              <a:ext uri="{FF2B5EF4-FFF2-40B4-BE49-F238E27FC236}">
                <a16:creationId xmlns:a16="http://schemas.microsoft.com/office/drawing/2014/main" id="{33156B7A-E94F-9E43-AA7F-8F1AE707479B}"/>
              </a:ext>
            </a:extLst>
          </p:cNvPr>
          <p:cNvSpPr txBox="1"/>
          <p:nvPr/>
        </p:nvSpPr>
        <p:spPr>
          <a:xfrm>
            <a:off x="85957" y="2457314"/>
            <a:ext cx="1723549" cy="461665"/>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訓練資料集</a:t>
            </a:r>
          </a:p>
        </p:txBody>
      </p:sp>
      <p:pic>
        <p:nvPicPr>
          <p:cNvPr id="8" name="圖片 7">
            <a:extLst>
              <a:ext uri="{FF2B5EF4-FFF2-40B4-BE49-F238E27FC236}">
                <a16:creationId xmlns:a16="http://schemas.microsoft.com/office/drawing/2014/main" id="{C63B69E2-4D8F-DF4C-9248-32D9253F219A}"/>
              </a:ext>
            </a:extLst>
          </p:cNvPr>
          <p:cNvPicPr>
            <a:picLocks noChangeAspect="1"/>
          </p:cNvPicPr>
          <p:nvPr/>
        </p:nvPicPr>
        <p:blipFill>
          <a:blip r:embed="rId3"/>
          <a:stretch>
            <a:fillRect/>
          </a:stretch>
        </p:blipFill>
        <p:spPr>
          <a:xfrm>
            <a:off x="4571466" y="4729252"/>
            <a:ext cx="660746" cy="790380"/>
          </a:xfrm>
          <a:prstGeom prst="rect">
            <a:avLst/>
          </a:prstGeom>
        </p:spPr>
      </p:pic>
      <p:pic>
        <p:nvPicPr>
          <p:cNvPr id="9" name="圖片 8">
            <a:extLst>
              <a:ext uri="{FF2B5EF4-FFF2-40B4-BE49-F238E27FC236}">
                <a16:creationId xmlns:a16="http://schemas.microsoft.com/office/drawing/2014/main" id="{ACC2ACA7-3DDD-8948-8D21-44ED044BA999}"/>
              </a:ext>
            </a:extLst>
          </p:cNvPr>
          <p:cNvPicPr>
            <a:picLocks noChangeAspect="1"/>
          </p:cNvPicPr>
          <p:nvPr/>
        </p:nvPicPr>
        <p:blipFill>
          <a:blip r:embed="rId4"/>
          <a:stretch>
            <a:fillRect/>
          </a:stretch>
        </p:blipFill>
        <p:spPr>
          <a:xfrm>
            <a:off x="3298132" y="4100198"/>
            <a:ext cx="790380" cy="790380"/>
          </a:xfrm>
          <a:prstGeom prst="rect">
            <a:avLst/>
          </a:prstGeom>
        </p:spPr>
      </p:pic>
      <p:pic>
        <p:nvPicPr>
          <p:cNvPr id="10" name="圖片 9">
            <a:extLst>
              <a:ext uri="{FF2B5EF4-FFF2-40B4-BE49-F238E27FC236}">
                <a16:creationId xmlns:a16="http://schemas.microsoft.com/office/drawing/2014/main" id="{4DD9B1D2-80D2-4347-95F4-2C2105AF4010}"/>
              </a:ext>
            </a:extLst>
          </p:cNvPr>
          <p:cNvPicPr>
            <a:picLocks noChangeAspect="1"/>
          </p:cNvPicPr>
          <p:nvPr/>
        </p:nvPicPr>
        <p:blipFill>
          <a:blip r:embed="rId5"/>
          <a:stretch>
            <a:fillRect/>
          </a:stretch>
        </p:blipFill>
        <p:spPr>
          <a:xfrm>
            <a:off x="4806861" y="3658853"/>
            <a:ext cx="1185570" cy="790380"/>
          </a:xfrm>
          <a:prstGeom prst="rect">
            <a:avLst/>
          </a:prstGeom>
        </p:spPr>
      </p:pic>
      <p:pic>
        <p:nvPicPr>
          <p:cNvPr id="11" name="圖片 10">
            <a:extLst>
              <a:ext uri="{FF2B5EF4-FFF2-40B4-BE49-F238E27FC236}">
                <a16:creationId xmlns:a16="http://schemas.microsoft.com/office/drawing/2014/main" id="{4AB63127-6EF4-4B40-A6B7-1B85E2AB9CFF}"/>
              </a:ext>
            </a:extLst>
          </p:cNvPr>
          <p:cNvPicPr>
            <a:picLocks noChangeAspect="1"/>
          </p:cNvPicPr>
          <p:nvPr/>
        </p:nvPicPr>
        <p:blipFill>
          <a:blip r:embed="rId6"/>
          <a:stretch>
            <a:fillRect/>
          </a:stretch>
        </p:blipFill>
        <p:spPr>
          <a:xfrm>
            <a:off x="4364912" y="2436703"/>
            <a:ext cx="1185570" cy="790380"/>
          </a:xfrm>
          <a:prstGeom prst="rect">
            <a:avLst/>
          </a:prstGeom>
        </p:spPr>
      </p:pic>
      <p:pic>
        <p:nvPicPr>
          <p:cNvPr id="12" name="圖片 11">
            <a:extLst>
              <a:ext uri="{FF2B5EF4-FFF2-40B4-BE49-F238E27FC236}">
                <a16:creationId xmlns:a16="http://schemas.microsoft.com/office/drawing/2014/main" id="{D44185DE-7B4B-7E44-8DC3-FC06C4C2C85C}"/>
              </a:ext>
            </a:extLst>
          </p:cNvPr>
          <p:cNvPicPr>
            <a:picLocks noChangeAspect="1"/>
          </p:cNvPicPr>
          <p:nvPr/>
        </p:nvPicPr>
        <p:blipFill>
          <a:blip r:embed="rId7"/>
          <a:stretch>
            <a:fillRect/>
          </a:stretch>
        </p:blipFill>
        <p:spPr>
          <a:xfrm>
            <a:off x="3533181" y="3221774"/>
            <a:ext cx="1185458" cy="790380"/>
          </a:xfrm>
          <a:prstGeom prst="rect">
            <a:avLst/>
          </a:prstGeom>
        </p:spPr>
      </p:pic>
      <p:pic>
        <p:nvPicPr>
          <p:cNvPr id="13" name="圖片 12">
            <a:extLst>
              <a:ext uri="{FF2B5EF4-FFF2-40B4-BE49-F238E27FC236}">
                <a16:creationId xmlns:a16="http://schemas.microsoft.com/office/drawing/2014/main" id="{2242F7DC-10F5-294E-9B04-B4420B911CCA}"/>
              </a:ext>
            </a:extLst>
          </p:cNvPr>
          <p:cNvPicPr>
            <a:picLocks noChangeAspect="1"/>
          </p:cNvPicPr>
          <p:nvPr/>
        </p:nvPicPr>
        <p:blipFill>
          <a:blip r:embed="rId8"/>
          <a:stretch>
            <a:fillRect/>
          </a:stretch>
        </p:blipFill>
        <p:spPr>
          <a:xfrm>
            <a:off x="6032734" y="5394144"/>
            <a:ext cx="760286" cy="790380"/>
          </a:xfrm>
          <a:prstGeom prst="rect">
            <a:avLst/>
          </a:prstGeom>
        </p:spPr>
      </p:pic>
      <p:pic>
        <p:nvPicPr>
          <p:cNvPr id="14" name="圖片 13">
            <a:extLst>
              <a:ext uri="{FF2B5EF4-FFF2-40B4-BE49-F238E27FC236}">
                <a16:creationId xmlns:a16="http://schemas.microsoft.com/office/drawing/2014/main" id="{E104C4AA-B5E3-DC4D-BF48-61988DE05BE0}"/>
              </a:ext>
            </a:extLst>
          </p:cNvPr>
          <p:cNvPicPr>
            <a:picLocks noChangeAspect="1"/>
          </p:cNvPicPr>
          <p:nvPr/>
        </p:nvPicPr>
        <p:blipFill>
          <a:blip r:embed="rId9"/>
          <a:stretch>
            <a:fillRect/>
          </a:stretch>
        </p:blipFill>
        <p:spPr>
          <a:xfrm>
            <a:off x="5867471" y="2421842"/>
            <a:ext cx="711342" cy="623522"/>
          </a:xfrm>
          <a:prstGeom prst="rect">
            <a:avLst/>
          </a:prstGeom>
        </p:spPr>
      </p:pic>
      <p:pic>
        <p:nvPicPr>
          <p:cNvPr id="15" name="圖片 14">
            <a:extLst>
              <a:ext uri="{FF2B5EF4-FFF2-40B4-BE49-F238E27FC236}">
                <a16:creationId xmlns:a16="http://schemas.microsoft.com/office/drawing/2014/main" id="{526CD9C0-8337-AE46-B9F5-559712996122}"/>
              </a:ext>
            </a:extLst>
          </p:cNvPr>
          <p:cNvPicPr>
            <a:picLocks noChangeAspect="1"/>
          </p:cNvPicPr>
          <p:nvPr/>
        </p:nvPicPr>
        <p:blipFill>
          <a:blip r:embed="rId10"/>
          <a:stretch>
            <a:fillRect/>
          </a:stretch>
        </p:blipFill>
        <p:spPr>
          <a:xfrm>
            <a:off x="5610027" y="4386011"/>
            <a:ext cx="850931" cy="790380"/>
          </a:xfrm>
          <a:prstGeom prst="rect">
            <a:avLst/>
          </a:prstGeom>
        </p:spPr>
      </p:pic>
      <p:pic>
        <p:nvPicPr>
          <p:cNvPr id="16" name="圖片 15">
            <a:extLst>
              <a:ext uri="{FF2B5EF4-FFF2-40B4-BE49-F238E27FC236}">
                <a16:creationId xmlns:a16="http://schemas.microsoft.com/office/drawing/2014/main" id="{B1B0F17B-EF2A-3F49-A11A-3BABF8B2AFBA}"/>
              </a:ext>
            </a:extLst>
          </p:cNvPr>
          <p:cNvPicPr>
            <a:picLocks noChangeAspect="1"/>
          </p:cNvPicPr>
          <p:nvPr/>
        </p:nvPicPr>
        <p:blipFill>
          <a:blip r:embed="rId11"/>
          <a:stretch>
            <a:fillRect/>
          </a:stretch>
        </p:blipFill>
        <p:spPr>
          <a:xfrm>
            <a:off x="2866568" y="4628164"/>
            <a:ext cx="759464" cy="790380"/>
          </a:xfrm>
          <a:prstGeom prst="rect">
            <a:avLst/>
          </a:prstGeom>
        </p:spPr>
      </p:pic>
      <p:pic>
        <p:nvPicPr>
          <p:cNvPr id="17" name="圖片 16">
            <a:extLst>
              <a:ext uri="{FF2B5EF4-FFF2-40B4-BE49-F238E27FC236}">
                <a16:creationId xmlns:a16="http://schemas.microsoft.com/office/drawing/2014/main" id="{0B5BA210-199F-494B-8E2B-D432ECFF9479}"/>
              </a:ext>
            </a:extLst>
          </p:cNvPr>
          <p:cNvPicPr>
            <a:picLocks noChangeAspect="1"/>
          </p:cNvPicPr>
          <p:nvPr/>
        </p:nvPicPr>
        <p:blipFill>
          <a:blip r:embed="rId12"/>
          <a:stretch>
            <a:fillRect/>
          </a:stretch>
        </p:blipFill>
        <p:spPr>
          <a:xfrm>
            <a:off x="5076182" y="1731993"/>
            <a:ext cx="938112" cy="790380"/>
          </a:xfrm>
          <a:prstGeom prst="rect">
            <a:avLst/>
          </a:prstGeom>
        </p:spPr>
      </p:pic>
      <p:pic>
        <p:nvPicPr>
          <p:cNvPr id="18" name="圖片 17">
            <a:extLst>
              <a:ext uri="{FF2B5EF4-FFF2-40B4-BE49-F238E27FC236}">
                <a16:creationId xmlns:a16="http://schemas.microsoft.com/office/drawing/2014/main" id="{1223734E-B544-7742-B2D4-939C17A9BD41}"/>
              </a:ext>
            </a:extLst>
          </p:cNvPr>
          <p:cNvPicPr>
            <a:picLocks noChangeAspect="1"/>
          </p:cNvPicPr>
          <p:nvPr/>
        </p:nvPicPr>
        <p:blipFill>
          <a:blip r:embed="rId13"/>
          <a:stretch>
            <a:fillRect/>
          </a:stretch>
        </p:blipFill>
        <p:spPr>
          <a:xfrm>
            <a:off x="3836678" y="5103318"/>
            <a:ext cx="729537" cy="790380"/>
          </a:xfrm>
          <a:prstGeom prst="rect">
            <a:avLst/>
          </a:prstGeom>
        </p:spPr>
      </p:pic>
      <p:pic>
        <p:nvPicPr>
          <p:cNvPr id="19" name="圖片 18">
            <a:extLst>
              <a:ext uri="{FF2B5EF4-FFF2-40B4-BE49-F238E27FC236}">
                <a16:creationId xmlns:a16="http://schemas.microsoft.com/office/drawing/2014/main" id="{26D8378E-00B0-FA42-BD59-91A026EEA3FF}"/>
              </a:ext>
            </a:extLst>
          </p:cNvPr>
          <p:cNvPicPr>
            <a:picLocks noChangeAspect="1"/>
          </p:cNvPicPr>
          <p:nvPr/>
        </p:nvPicPr>
        <p:blipFill>
          <a:blip r:embed="rId14"/>
          <a:stretch>
            <a:fillRect/>
          </a:stretch>
        </p:blipFill>
        <p:spPr>
          <a:xfrm>
            <a:off x="5195814" y="4964106"/>
            <a:ext cx="818480" cy="790380"/>
          </a:xfrm>
          <a:prstGeom prst="rect">
            <a:avLst/>
          </a:prstGeom>
        </p:spPr>
      </p:pic>
      <p:pic>
        <p:nvPicPr>
          <p:cNvPr id="20" name="圖片 19">
            <a:extLst>
              <a:ext uri="{FF2B5EF4-FFF2-40B4-BE49-F238E27FC236}">
                <a16:creationId xmlns:a16="http://schemas.microsoft.com/office/drawing/2014/main" id="{A62CE699-FC5E-4743-A7D6-66ED92D69DAF}"/>
              </a:ext>
            </a:extLst>
          </p:cNvPr>
          <p:cNvPicPr>
            <a:picLocks noChangeAspect="1"/>
          </p:cNvPicPr>
          <p:nvPr/>
        </p:nvPicPr>
        <p:blipFill>
          <a:blip r:embed="rId15"/>
          <a:stretch>
            <a:fillRect/>
          </a:stretch>
        </p:blipFill>
        <p:spPr>
          <a:xfrm>
            <a:off x="4126546" y="4072796"/>
            <a:ext cx="864331" cy="790380"/>
          </a:xfrm>
          <a:prstGeom prst="rect">
            <a:avLst/>
          </a:prstGeom>
        </p:spPr>
      </p:pic>
      <p:pic>
        <p:nvPicPr>
          <p:cNvPr id="21" name="圖片 20">
            <a:extLst>
              <a:ext uri="{FF2B5EF4-FFF2-40B4-BE49-F238E27FC236}">
                <a16:creationId xmlns:a16="http://schemas.microsoft.com/office/drawing/2014/main" id="{84B5D070-0700-244B-9B09-6666CB5DF249}"/>
              </a:ext>
            </a:extLst>
          </p:cNvPr>
          <p:cNvPicPr>
            <a:picLocks noChangeAspect="1"/>
          </p:cNvPicPr>
          <p:nvPr/>
        </p:nvPicPr>
        <p:blipFill>
          <a:blip r:embed="rId16"/>
          <a:stretch>
            <a:fillRect/>
          </a:stretch>
        </p:blipFill>
        <p:spPr>
          <a:xfrm>
            <a:off x="5251807" y="2991039"/>
            <a:ext cx="882060" cy="790380"/>
          </a:xfrm>
          <a:prstGeom prst="rect">
            <a:avLst/>
          </a:prstGeom>
        </p:spPr>
      </p:pic>
      <p:pic>
        <p:nvPicPr>
          <p:cNvPr id="22" name="圖片 21">
            <a:extLst>
              <a:ext uri="{FF2B5EF4-FFF2-40B4-BE49-F238E27FC236}">
                <a16:creationId xmlns:a16="http://schemas.microsoft.com/office/drawing/2014/main" id="{22F08CA7-4DF6-B34F-A7CA-BB53CD8987A5}"/>
              </a:ext>
            </a:extLst>
          </p:cNvPr>
          <p:cNvPicPr>
            <a:picLocks noChangeAspect="1"/>
          </p:cNvPicPr>
          <p:nvPr/>
        </p:nvPicPr>
        <p:blipFill>
          <a:blip r:embed="rId17"/>
          <a:stretch>
            <a:fillRect/>
          </a:stretch>
        </p:blipFill>
        <p:spPr>
          <a:xfrm>
            <a:off x="6126480" y="3429000"/>
            <a:ext cx="768471" cy="790380"/>
          </a:xfrm>
          <a:prstGeom prst="rect">
            <a:avLst/>
          </a:prstGeom>
        </p:spPr>
      </p:pic>
      <p:pic>
        <p:nvPicPr>
          <p:cNvPr id="23" name="圖片 22">
            <a:extLst>
              <a:ext uri="{FF2B5EF4-FFF2-40B4-BE49-F238E27FC236}">
                <a16:creationId xmlns:a16="http://schemas.microsoft.com/office/drawing/2014/main" id="{7ACD5301-8AAB-2445-848E-8D6D06791E6C}"/>
              </a:ext>
            </a:extLst>
          </p:cNvPr>
          <p:cNvPicPr>
            <a:picLocks noChangeAspect="1"/>
          </p:cNvPicPr>
          <p:nvPr/>
        </p:nvPicPr>
        <p:blipFill>
          <a:blip r:embed="rId18"/>
          <a:stretch>
            <a:fillRect/>
          </a:stretch>
        </p:blipFill>
        <p:spPr>
          <a:xfrm>
            <a:off x="3483444" y="2141264"/>
            <a:ext cx="1061351" cy="790380"/>
          </a:xfrm>
          <a:prstGeom prst="rect">
            <a:avLst/>
          </a:prstGeom>
        </p:spPr>
      </p:pic>
      <p:cxnSp>
        <p:nvCxnSpPr>
          <p:cNvPr id="25" name="直線接點 24">
            <a:extLst>
              <a:ext uri="{FF2B5EF4-FFF2-40B4-BE49-F238E27FC236}">
                <a16:creationId xmlns:a16="http://schemas.microsoft.com/office/drawing/2014/main" id="{A3552C33-E46B-E945-80CB-78080203F925}"/>
              </a:ext>
            </a:extLst>
          </p:cNvPr>
          <p:cNvCxnSpPr>
            <a:cxnSpLocks/>
          </p:cNvCxnSpPr>
          <p:nvPr/>
        </p:nvCxnSpPr>
        <p:spPr>
          <a:xfrm flipV="1">
            <a:off x="2125479" y="1849764"/>
            <a:ext cx="1287958" cy="11592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8B02781F-1D0D-DF45-B20B-93ADBB8D28D4}"/>
              </a:ext>
            </a:extLst>
          </p:cNvPr>
          <p:cNvCxnSpPr>
            <a:cxnSpLocks/>
          </p:cNvCxnSpPr>
          <p:nvPr/>
        </p:nvCxnSpPr>
        <p:spPr>
          <a:xfrm>
            <a:off x="2162296" y="5394454"/>
            <a:ext cx="1214323" cy="8071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圖片 31">
            <a:extLst>
              <a:ext uri="{FF2B5EF4-FFF2-40B4-BE49-F238E27FC236}">
                <a16:creationId xmlns:a16="http://schemas.microsoft.com/office/drawing/2014/main" id="{8715B6B7-EF0C-CB4F-A095-7C6D9D102942}"/>
              </a:ext>
            </a:extLst>
          </p:cNvPr>
          <p:cNvPicPr>
            <a:picLocks noChangeAspect="1"/>
          </p:cNvPicPr>
          <p:nvPr/>
        </p:nvPicPr>
        <p:blipFill>
          <a:blip r:embed="rId19"/>
          <a:stretch>
            <a:fillRect/>
          </a:stretch>
        </p:blipFill>
        <p:spPr>
          <a:xfrm>
            <a:off x="10153951" y="4249446"/>
            <a:ext cx="1786685" cy="1786685"/>
          </a:xfrm>
          <a:prstGeom prst="rect">
            <a:avLst/>
          </a:prstGeom>
        </p:spPr>
      </p:pic>
      <p:pic>
        <p:nvPicPr>
          <p:cNvPr id="33" name="圖片 32">
            <a:extLst>
              <a:ext uri="{FF2B5EF4-FFF2-40B4-BE49-F238E27FC236}">
                <a16:creationId xmlns:a16="http://schemas.microsoft.com/office/drawing/2014/main" id="{EFAAE615-0E4C-DC4C-A63A-8FBD9C7E5253}"/>
              </a:ext>
            </a:extLst>
          </p:cNvPr>
          <p:cNvPicPr>
            <a:picLocks noChangeAspect="1"/>
          </p:cNvPicPr>
          <p:nvPr/>
        </p:nvPicPr>
        <p:blipFill rotWithShape="1">
          <a:blip r:embed="rId20"/>
          <a:srcRect l="76546" b="9372"/>
          <a:stretch/>
        </p:blipFill>
        <p:spPr>
          <a:xfrm>
            <a:off x="9707287" y="1348994"/>
            <a:ext cx="1998666" cy="2900452"/>
          </a:xfrm>
          <a:prstGeom prst="rect">
            <a:avLst/>
          </a:prstGeom>
        </p:spPr>
      </p:pic>
      <p:cxnSp>
        <p:nvCxnSpPr>
          <p:cNvPr id="35" name="直線箭頭接點 34">
            <a:extLst>
              <a:ext uri="{FF2B5EF4-FFF2-40B4-BE49-F238E27FC236}">
                <a16:creationId xmlns:a16="http://schemas.microsoft.com/office/drawing/2014/main" id="{722511B4-3D9A-A448-A885-4A4B92A53687}"/>
              </a:ext>
            </a:extLst>
          </p:cNvPr>
          <p:cNvCxnSpPr>
            <a:cxnSpLocks/>
          </p:cNvCxnSpPr>
          <p:nvPr/>
        </p:nvCxnSpPr>
        <p:spPr>
          <a:xfrm flipV="1">
            <a:off x="7231875" y="3479470"/>
            <a:ext cx="2475412" cy="906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8C1C2832-771B-844E-87A1-073E04C27436}"/>
              </a:ext>
            </a:extLst>
          </p:cNvPr>
          <p:cNvSpPr txBox="1"/>
          <p:nvPr/>
        </p:nvSpPr>
        <p:spPr>
          <a:xfrm>
            <a:off x="7149833" y="2967335"/>
            <a:ext cx="2339102"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訓練類神經網路</a:t>
            </a:r>
          </a:p>
        </p:txBody>
      </p:sp>
      <p:sp>
        <p:nvSpPr>
          <p:cNvPr id="40" name="圓角矩形圖說文字 39">
            <a:extLst>
              <a:ext uri="{FF2B5EF4-FFF2-40B4-BE49-F238E27FC236}">
                <a16:creationId xmlns:a16="http://schemas.microsoft.com/office/drawing/2014/main" id="{080FB65D-DAC8-BA4D-977D-46C898B26CD4}"/>
              </a:ext>
            </a:extLst>
          </p:cNvPr>
          <p:cNvSpPr/>
          <p:nvPr/>
        </p:nvSpPr>
        <p:spPr>
          <a:xfrm>
            <a:off x="7093877" y="5124442"/>
            <a:ext cx="2728012" cy="1222981"/>
          </a:xfrm>
          <a:prstGeom prst="wedgeRoundRectCallout">
            <a:avLst>
              <a:gd name="adj1" fmla="val 65639"/>
              <a:gd name="adj2" fmla="val -36456"/>
              <a:gd name="adj3" fmla="val 16667"/>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TW" altLang="en-US" dirty="0">
                <a:solidFill>
                  <a:schemeClr val="tx1"/>
                </a:solidFill>
                <a:latin typeface="Heiti SC Medium" pitchFamily="2" charset="-128"/>
                <a:ea typeface="Heiti SC Medium" pitchFamily="2" charset="-128"/>
              </a:rPr>
              <a:t>嗯～這是狗狗的照片。</a:t>
            </a:r>
            <a:endParaRPr kumimoji="1" lang="en-US" altLang="zh-TW" dirty="0">
              <a:solidFill>
                <a:schemeClr val="tx1"/>
              </a:solidFill>
              <a:latin typeface="Heiti SC Medium" pitchFamily="2" charset="-128"/>
              <a:ea typeface="Heiti SC Medium" pitchFamily="2" charset="-128"/>
            </a:endParaRPr>
          </a:p>
          <a:p>
            <a:r>
              <a:rPr kumimoji="1" lang="zh-TW" altLang="en-US" dirty="0">
                <a:solidFill>
                  <a:schemeClr val="tx1"/>
                </a:solidFill>
                <a:latin typeface="Heiti SC Medium" pitchFamily="2" charset="-128"/>
                <a:ea typeface="Heiti SC Medium" pitchFamily="2" charset="-128"/>
              </a:rPr>
              <a:t>哦～這是貓貓的照片。</a:t>
            </a:r>
            <a:endParaRPr kumimoji="1" lang="en-US" altLang="zh-TW" dirty="0">
              <a:solidFill>
                <a:schemeClr val="tx1"/>
              </a:solidFill>
              <a:latin typeface="Heiti SC Medium" pitchFamily="2" charset="-128"/>
              <a:ea typeface="Heiti SC Medium" pitchFamily="2" charset="-128"/>
            </a:endParaRPr>
          </a:p>
          <a:p>
            <a:r>
              <a:rPr kumimoji="1" lang="en-US" altLang="zh-TW" dirty="0">
                <a:solidFill>
                  <a:schemeClr val="tx1"/>
                </a:solidFill>
                <a:latin typeface="Heiti SC Medium" pitchFamily="2" charset="-128"/>
                <a:ea typeface="Heiti SC Medium" pitchFamily="2" charset="-128"/>
              </a:rPr>
              <a:t>……</a:t>
            </a:r>
            <a:endParaRPr kumimoji="1" lang="zh-TW" altLang="en-US" dirty="0">
              <a:solidFill>
                <a:schemeClr val="tx1"/>
              </a:solidFill>
              <a:latin typeface="Heiti SC Medium" pitchFamily="2" charset="-128"/>
              <a:ea typeface="Heiti SC Medium" pitchFamily="2" charset="-128"/>
            </a:endParaRPr>
          </a:p>
        </p:txBody>
      </p:sp>
    </p:spTree>
    <p:extLst>
      <p:ext uri="{BB962C8B-B14F-4D97-AF65-F5344CB8AC3E}">
        <p14:creationId xmlns:p14="http://schemas.microsoft.com/office/powerpoint/2010/main" val="3553007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神經網路是什麼？</a:t>
            </a:r>
          </a:p>
        </p:txBody>
      </p:sp>
      <p:pic>
        <p:nvPicPr>
          <p:cNvPr id="4" name="圖片 3">
            <a:extLst>
              <a:ext uri="{FF2B5EF4-FFF2-40B4-BE49-F238E27FC236}">
                <a16:creationId xmlns:a16="http://schemas.microsoft.com/office/drawing/2014/main" id="{D3E0B625-ACCE-0940-87EF-5FF1D666AD11}"/>
              </a:ext>
            </a:extLst>
          </p:cNvPr>
          <p:cNvPicPr>
            <a:picLocks noChangeAspect="1"/>
          </p:cNvPicPr>
          <p:nvPr/>
        </p:nvPicPr>
        <p:blipFill>
          <a:blip r:embed="rId2"/>
          <a:stretch>
            <a:fillRect/>
          </a:stretch>
        </p:blipFill>
        <p:spPr>
          <a:xfrm>
            <a:off x="8571592" y="3716362"/>
            <a:ext cx="2172606" cy="2172606"/>
          </a:xfrm>
          <a:prstGeom prst="rect">
            <a:avLst/>
          </a:prstGeom>
        </p:spPr>
      </p:pic>
      <p:sp>
        <p:nvSpPr>
          <p:cNvPr id="6" name="文字方塊 5">
            <a:extLst>
              <a:ext uri="{FF2B5EF4-FFF2-40B4-BE49-F238E27FC236}">
                <a16:creationId xmlns:a16="http://schemas.microsoft.com/office/drawing/2014/main" id="{AFD0855F-F732-0348-B5D2-DC4D5E2CD8EA}"/>
              </a:ext>
            </a:extLst>
          </p:cNvPr>
          <p:cNvSpPr txBox="1"/>
          <p:nvPr/>
        </p:nvSpPr>
        <p:spPr>
          <a:xfrm>
            <a:off x="838200" y="1918695"/>
            <a:ext cx="10649069" cy="1569660"/>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神經網路</a:t>
            </a:r>
            <a:r>
              <a:rPr kumimoji="1" lang="zh-TW" altLang="en-US" sz="2400" dirty="0">
                <a:latin typeface="Heiti SC Medium" pitchFamily="2" charset="-128"/>
                <a:ea typeface="Heiti SC Medium" pitchFamily="2" charset="-128"/>
              </a:rPr>
              <a:t>可定義為基於人類大腦的</a:t>
            </a:r>
            <a:r>
              <a:rPr kumimoji="1" lang="zh-TW" altLang="en-US" sz="2400" dirty="0">
                <a:highlight>
                  <a:srgbClr val="FFFF00"/>
                </a:highlight>
                <a:latin typeface="Heiti SC Medium" pitchFamily="2" charset="-128"/>
                <a:ea typeface="Heiti SC Medium" pitchFamily="2" charset="-128"/>
              </a:rPr>
              <a:t>推理模型</a:t>
            </a:r>
            <a:r>
              <a:rPr kumimoji="1" lang="zh-TW" altLang="en-US" sz="2400" dirty="0">
                <a:latin typeface="Heiti SC Medium" pitchFamily="2" charset="-128"/>
                <a:ea typeface="Heiti SC Medium" pitchFamily="2" charset="-128"/>
              </a:rPr>
              <a:t>，</a:t>
            </a:r>
            <a:br>
              <a:rPr kumimoji="1" lang="en-US" altLang="zh-TW" sz="2400" dirty="0">
                <a:latin typeface="Heiti SC Medium" pitchFamily="2" charset="-128"/>
                <a:ea typeface="Heiti SC Medium" pitchFamily="2" charset="-128"/>
              </a:rPr>
            </a:br>
            <a:r>
              <a:rPr kumimoji="1" lang="zh-TW" altLang="en-US" sz="2400" dirty="0">
                <a:latin typeface="Heiti SC Medium" pitchFamily="2" charset="-128"/>
                <a:ea typeface="Heiti SC Medium" pitchFamily="2" charset="-128"/>
              </a:rPr>
              <a:t>我們的大腦由密集且互相連結的神經元組成。</a:t>
            </a:r>
          </a:p>
          <a:p>
            <a:r>
              <a:rPr kumimoji="1" lang="zh-TW" altLang="en-US" sz="2400" dirty="0">
                <a:latin typeface="Heiti SC Medium" pitchFamily="2" charset="-128"/>
                <a:ea typeface="Heiti SC Medium" pitchFamily="2" charset="-128"/>
              </a:rPr>
              <a:t>人類的大腦約莫有</a:t>
            </a:r>
            <a:r>
              <a:rPr kumimoji="1" lang="en-US" altLang="zh-TW" sz="2400" dirty="0">
                <a:highlight>
                  <a:srgbClr val="FFFF00"/>
                </a:highlight>
                <a:latin typeface="Heiti SC Medium" pitchFamily="2" charset="-128"/>
                <a:ea typeface="Heiti SC Medium" pitchFamily="2" charset="-128"/>
              </a:rPr>
              <a:t>100</a:t>
            </a:r>
            <a:r>
              <a:rPr kumimoji="1" lang="zh-TW" altLang="en-US" sz="2400" dirty="0">
                <a:highlight>
                  <a:srgbClr val="FFFF00"/>
                </a:highlight>
                <a:latin typeface="Heiti SC Medium" pitchFamily="2" charset="-128"/>
                <a:ea typeface="Heiti SC Medium" pitchFamily="2" charset="-128"/>
              </a:rPr>
              <a:t>億個神經元</a:t>
            </a:r>
            <a:r>
              <a:rPr kumimoji="1" lang="zh-TW" altLang="en-US" sz="2400" dirty="0">
                <a:latin typeface="Heiti SC Medium" pitchFamily="2" charset="-128"/>
                <a:ea typeface="Heiti SC Medium" pitchFamily="2" charset="-128"/>
              </a:rPr>
              <a:t>，之間連接的突觸有</a:t>
            </a:r>
            <a:r>
              <a:rPr kumimoji="1" lang="en-US" altLang="zh-TW" sz="2400" dirty="0">
                <a:highlight>
                  <a:srgbClr val="FFFF00"/>
                </a:highlight>
                <a:latin typeface="Heiti SC Medium" pitchFamily="2" charset="-128"/>
                <a:ea typeface="Heiti SC Medium" pitchFamily="2" charset="-128"/>
              </a:rPr>
              <a:t>60</a:t>
            </a:r>
            <a:r>
              <a:rPr kumimoji="1" lang="zh-TW" altLang="en-US" sz="2400" dirty="0">
                <a:highlight>
                  <a:srgbClr val="FFFF00"/>
                </a:highlight>
                <a:latin typeface="Heiti SC Medium" pitchFamily="2" charset="-128"/>
                <a:ea typeface="Heiti SC Medium" pitchFamily="2" charset="-128"/>
              </a:rPr>
              <a:t>億個</a:t>
            </a:r>
            <a:r>
              <a:rPr kumimoji="1" lang="zh-TW" altLang="en-US" sz="2400" dirty="0">
                <a:latin typeface="Heiti SC Medium" pitchFamily="2" charset="-128"/>
                <a:ea typeface="Heiti SC Medium" pitchFamily="2" charset="-128"/>
              </a:rPr>
              <a:t>。</a:t>
            </a:r>
          </a:p>
          <a:p>
            <a:r>
              <a:rPr kumimoji="1" lang="zh-TW" altLang="en-US" sz="2400" dirty="0">
                <a:latin typeface="Heiti SC Medium" pitchFamily="2" charset="-128"/>
                <a:ea typeface="Heiti SC Medium" pitchFamily="2" charset="-128"/>
              </a:rPr>
              <a:t>透過同時使用</a:t>
            </a:r>
            <a:r>
              <a:rPr kumimoji="1" lang="zh-TW" altLang="en-US" sz="2400" dirty="0">
                <a:highlight>
                  <a:srgbClr val="FFFF00"/>
                </a:highlight>
                <a:latin typeface="Heiti SC Medium" pitchFamily="2" charset="-128"/>
                <a:ea typeface="Heiti SC Medium" pitchFamily="2" charset="-128"/>
              </a:rPr>
              <a:t>多個神經元</a:t>
            </a:r>
            <a:r>
              <a:rPr kumimoji="1" lang="zh-TW" altLang="en-US" sz="2400" dirty="0">
                <a:latin typeface="Heiti SC Medium" pitchFamily="2" charset="-128"/>
                <a:ea typeface="Heiti SC Medium" pitchFamily="2" charset="-128"/>
              </a:rPr>
              <a:t>，大腦在運作其功能的速度是可以遠遠超過電腦的。</a:t>
            </a:r>
          </a:p>
        </p:txBody>
      </p:sp>
    </p:spTree>
    <p:extLst>
      <p:ext uri="{BB962C8B-B14F-4D97-AF65-F5344CB8AC3E}">
        <p14:creationId xmlns:p14="http://schemas.microsoft.com/office/powerpoint/2010/main" val="3268464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DBBF96-D469-5241-A4D4-89450C07B309}"/>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如何訓練類神經網路？</a:t>
            </a:r>
          </a:p>
        </p:txBody>
      </p:sp>
      <p:pic>
        <p:nvPicPr>
          <p:cNvPr id="5" name="圖片 4">
            <a:extLst>
              <a:ext uri="{FF2B5EF4-FFF2-40B4-BE49-F238E27FC236}">
                <a16:creationId xmlns:a16="http://schemas.microsoft.com/office/drawing/2014/main" id="{900D3487-61F2-E34B-A8A5-938271E37F7C}"/>
              </a:ext>
            </a:extLst>
          </p:cNvPr>
          <p:cNvPicPr>
            <a:picLocks noChangeAspect="1"/>
          </p:cNvPicPr>
          <p:nvPr/>
        </p:nvPicPr>
        <p:blipFill>
          <a:blip r:embed="rId2"/>
          <a:stretch>
            <a:fillRect/>
          </a:stretch>
        </p:blipFill>
        <p:spPr>
          <a:xfrm>
            <a:off x="1754942" y="2665636"/>
            <a:ext cx="859182" cy="1027748"/>
          </a:xfrm>
          <a:prstGeom prst="rect">
            <a:avLst/>
          </a:prstGeom>
        </p:spPr>
      </p:pic>
      <p:pic>
        <p:nvPicPr>
          <p:cNvPr id="7" name="圖片 6">
            <a:extLst>
              <a:ext uri="{FF2B5EF4-FFF2-40B4-BE49-F238E27FC236}">
                <a16:creationId xmlns:a16="http://schemas.microsoft.com/office/drawing/2014/main" id="{2022549E-2E00-2142-AD57-9202FFDB195B}"/>
              </a:ext>
            </a:extLst>
          </p:cNvPr>
          <p:cNvPicPr>
            <a:picLocks noChangeAspect="1"/>
          </p:cNvPicPr>
          <p:nvPr/>
        </p:nvPicPr>
        <p:blipFill>
          <a:blip r:embed="rId3"/>
          <a:stretch>
            <a:fillRect/>
          </a:stretch>
        </p:blipFill>
        <p:spPr>
          <a:xfrm>
            <a:off x="3473010" y="2186558"/>
            <a:ext cx="1027749" cy="1027749"/>
          </a:xfrm>
          <a:prstGeom prst="rect">
            <a:avLst/>
          </a:prstGeom>
        </p:spPr>
      </p:pic>
      <p:pic>
        <p:nvPicPr>
          <p:cNvPr id="9" name="圖片 8">
            <a:extLst>
              <a:ext uri="{FF2B5EF4-FFF2-40B4-BE49-F238E27FC236}">
                <a16:creationId xmlns:a16="http://schemas.microsoft.com/office/drawing/2014/main" id="{94656B72-BB25-5648-BF99-EB10B34D21E8}"/>
              </a:ext>
            </a:extLst>
          </p:cNvPr>
          <p:cNvPicPr>
            <a:picLocks noChangeAspect="1"/>
          </p:cNvPicPr>
          <p:nvPr/>
        </p:nvPicPr>
        <p:blipFill>
          <a:blip r:embed="rId4"/>
          <a:stretch>
            <a:fillRect/>
          </a:stretch>
        </p:blipFill>
        <p:spPr>
          <a:xfrm>
            <a:off x="3386260" y="3143668"/>
            <a:ext cx="924973" cy="962628"/>
          </a:xfrm>
          <a:prstGeom prst="rect">
            <a:avLst/>
          </a:prstGeom>
        </p:spPr>
      </p:pic>
      <p:pic>
        <p:nvPicPr>
          <p:cNvPr id="11" name="圖片 10">
            <a:extLst>
              <a:ext uri="{FF2B5EF4-FFF2-40B4-BE49-F238E27FC236}">
                <a16:creationId xmlns:a16="http://schemas.microsoft.com/office/drawing/2014/main" id="{EBEA0AEF-7371-5044-B2DB-EC917D9FDDAA}"/>
              </a:ext>
            </a:extLst>
          </p:cNvPr>
          <p:cNvPicPr>
            <a:picLocks noChangeAspect="1"/>
          </p:cNvPicPr>
          <p:nvPr/>
        </p:nvPicPr>
        <p:blipFill>
          <a:blip r:embed="rId5"/>
          <a:stretch>
            <a:fillRect/>
          </a:stretch>
        </p:blipFill>
        <p:spPr>
          <a:xfrm>
            <a:off x="483689" y="2936831"/>
            <a:ext cx="1239401" cy="826267"/>
          </a:xfrm>
          <a:prstGeom prst="rect">
            <a:avLst/>
          </a:prstGeom>
        </p:spPr>
      </p:pic>
      <p:pic>
        <p:nvPicPr>
          <p:cNvPr id="13" name="圖片 12">
            <a:extLst>
              <a:ext uri="{FF2B5EF4-FFF2-40B4-BE49-F238E27FC236}">
                <a16:creationId xmlns:a16="http://schemas.microsoft.com/office/drawing/2014/main" id="{3458AC35-2BBC-F04E-BAA8-5E76BCE293B5}"/>
              </a:ext>
            </a:extLst>
          </p:cNvPr>
          <p:cNvPicPr>
            <a:picLocks noChangeAspect="1"/>
          </p:cNvPicPr>
          <p:nvPr/>
        </p:nvPicPr>
        <p:blipFill>
          <a:blip r:embed="rId6"/>
          <a:stretch>
            <a:fillRect/>
          </a:stretch>
        </p:blipFill>
        <p:spPr>
          <a:xfrm>
            <a:off x="577495" y="1948642"/>
            <a:ext cx="1239401" cy="826267"/>
          </a:xfrm>
          <a:prstGeom prst="rect">
            <a:avLst/>
          </a:prstGeom>
        </p:spPr>
      </p:pic>
      <p:pic>
        <p:nvPicPr>
          <p:cNvPr id="15" name="圖片 14">
            <a:extLst>
              <a:ext uri="{FF2B5EF4-FFF2-40B4-BE49-F238E27FC236}">
                <a16:creationId xmlns:a16="http://schemas.microsoft.com/office/drawing/2014/main" id="{4F11CC9E-FEA0-A743-BE4E-532CFB3BE4CC}"/>
              </a:ext>
            </a:extLst>
          </p:cNvPr>
          <p:cNvPicPr>
            <a:picLocks noChangeAspect="1"/>
          </p:cNvPicPr>
          <p:nvPr/>
        </p:nvPicPr>
        <p:blipFill>
          <a:blip r:embed="rId7"/>
          <a:stretch>
            <a:fillRect/>
          </a:stretch>
        </p:blipFill>
        <p:spPr>
          <a:xfrm>
            <a:off x="2719241" y="2775104"/>
            <a:ext cx="929648" cy="863495"/>
          </a:xfrm>
          <a:prstGeom prst="rect">
            <a:avLst/>
          </a:prstGeom>
        </p:spPr>
      </p:pic>
      <p:pic>
        <p:nvPicPr>
          <p:cNvPr id="17" name="圖片 16">
            <a:extLst>
              <a:ext uri="{FF2B5EF4-FFF2-40B4-BE49-F238E27FC236}">
                <a16:creationId xmlns:a16="http://schemas.microsoft.com/office/drawing/2014/main" id="{8BEF8EE6-0BDE-5E4F-9A73-E14BC223EA34}"/>
              </a:ext>
            </a:extLst>
          </p:cNvPr>
          <p:cNvPicPr>
            <a:picLocks noChangeAspect="1"/>
          </p:cNvPicPr>
          <p:nvPr/>
        </p:nvPicPr>
        <p:blipFill>
          <a:blip r:embed="rId8"/>
          <a:stretch>
            <a:fillRect/>
          </a:stretch>
        </p:blipFill>
        <p:spPr>
          <a:xfrm>
            <a:off x="2655538" y="1961285"/>
            <a:ext cx="924974" cy="810779"/>
          </a:xfrm>
          <a:prstGeom prst="rect">
            <a:avLst/>
          </a:prstGeom>
        </p:spPr>
      </p:pic>
      <p:pic>
        <p:nvPicPr>
          <p:cNvPr id="19" name="圖片 18">
            <a:extLst>
              <a:ext uri="{FF2B5EF4-FFF2-40B4-BE49-F238E27FC236}">
                <a16:creationId xmlns:a16="http://schemas.microsoft.com/office/drawing/2014/main" id="{C0166C19-EAB3-EC44-ADFE-ECA103682E33}"/>
              </a:ext>
            </a:extLst>
          </p:cNvPr>
          <p:cNvPicPr>
            <a:picLocks noChangeAspect="1"/>
          </p:cNvPicPr>
          <p:nvPr/>
        </p:nvPicPr>
        <p:blipFill>
          <a:blip r:embed="rId9"/>
          <a:stretch>
            <a:fillRect/>
          </a:stretch>
        </p:blipFill>
        <p:spPr>
          <a:xfrm>
            <a:off x="2132956" y="4613461"/>
            <a:ext cx="988618" cy="1027749"/>
          </a:xfrm>
          <a:prstGeom prst="rect">
            <a:avLst/>
          </a:prstGeom>
        </p:spPr>
      </p:pic>
      <p:pic>
        <p:nvPicPr>
          <p:cNvPr id="21" name="圖片 20">
            <a:extLst>
              <a:ext uri="{FF2B5EF4-FFF2-40B4-BE49-F238E27FC236}">
                <a16:creationId xmlns:a16="http://schemas.microsoft.com/office/drawing/2014/main" id="{172E68FB-7391-8249-9C6E-9EF62710F8F7}"/>
              </a:ext>
            </a:extLst>
          </p:cNvPr>
          <p:cNvPicPr>
            <a:picLocks noChangeAspect="1"/>
          </p:cNvPicPr>
          <p:nvPr/>
        </p:nvPicPr>
        <p:blipFill>
          <a:blip r:embed="rId10"/>
          <a:stretch>
            <a:fillRect/>
          </a:stretch>
        </p:blipFill>
        <p:spPr>
          <a:xfrm>
            <a:off x="466422" y="3743821"/>
            <a:ext cx="1084125" cy="913399"/>
          </a:xfrm>
          <a:prstGeom prst="rect">
            <a:avLst/>
          </a:prstGeom>
        </p:spPr>
      </p:pic>
      <p:pic>
        <p:nvPicPr>
          <p:cNvPr id="23" name="圖片 22">
            <a:extLst>
              <a:ext uri="{FF2B5EF4-FFF2-40B4-BE49-F238E27FC236}">
                <a16:creationId xmlns:a16="http://schemas.microsoft.com/office/drawing/2014/main" id="{0CDEF123-6B60-194C-8D5B-16482A2E6B23}"/>
              </a:ext>
            </a:extLst>
          </p:cNvPr>
          <p:cNvPicPr>
            <a:picLocks noChangeAspect="1"/>
          </p:cNvPicPr>
          <p:nvPr/>
        </p:nvPicPr>
        <p:blipFill>
          <a:blip r:embed="rId11"/>
          <a:stretch>
            <a:fillRect/>
          </a:stretch>
        </p:blipFill>
        <p:spPr>
          <a:xfrm>
            <a:off x="2418724" y="3675114"/>
            <a:ext cx="859184" cy="930839"/>
          </a:xfrm>
          <a:prstGeom prst="rect">
            <a:avLst/>
          </a:prstGeom>
        </p:spPr>
      </p:pic>
      <p:pic>
        <p:nvPicPr>
          <p:cNvPr id="25" name="圖片 24">
            <a:extLst>
              <a:ext uri="{FF2B5EF4-FFF2-40B4-BE49-F238E27FC236}">
                <a16:creationId xmlns:a16="http://schemas.microsoft.com/office/drawing/2014/main" id="{5EC0EE26-3B5C-F84B-B1A3-FCBDCDBDDFF8}"/>
              </a:ext>
            </a:extLst>
          </p:cNvPr>
          <p:cNvPicPr>
            <a:picLocks noChangeAspect="1"/>
          </p:cNvPicPr>
          <p:nvPr/>
        </p:nvPicPr>
        <p:blipFill>
          <a:blip r:embed="rId12"/>
          <a:stretch>
            <a:fillRect/>
          </a:stretch>
        </p:blipFill>
        <p:spPr>
          <a:xfrm>
            <a:off x="1493668" y="4970719"/>
            <a:ext cx="988619" cy="954677"/>
          </a:xfrm>
          <a:prstGeom prst="rect">
            <a:avLst/>
          </a:prstGeom>
        </p:spPr>
      </p:pic>
      <p:pic>
        <p:nvPicPr>
          <p:cNvPr id="27" name="圖片 26">
            <a:extLst>
              <a:ext uri="{FF2B5EF4-FFF2-40B4-BE49-F238E27FC236}">
                <a16:creationId xmlns:a16="http://schemas.microsoft.com/office/drawing/2014/main" id="{E59FE4E1-856B-CC4A-AD7D-6777178DDDFF}"/>
              </a:ext>
            </a:extLst>
          </p:cNvPr>
          <p:cNvPicPr>
            <a:picLocks noChangeAspect="1"/>
          </p:cNvPicPr>
          <p:nvPr/>
        </p:nvPicPr>
        <p:blipFill>
          <a:blip r:embed="rId13"/>
          <a:stretch>
            <a:fillRect/>
          </a:stretch>
        </p:blipFill>
        <p:spPr>
          <a:xfrm>
            <a:off x="763558" y="4657220"/>
            <a:ext cx="980235" cy="896368"/>
          </a:xfrm>
          <a:prstGeom prst="rect">
            <a:avLst/>
          </a:prstGeom>
        </p:spPr>
      </p:pic>
      <p:pic>
        <p:nvPicPr>
          <p:cNvPr id="29" name="圖片 28">
            <a:extLst>
              <a:ext uri="{FF2B5EF4-FFF2-40B4-BE49-F238E27FC236}">
                <a16:creationId xmlns:a16="http://schemas.microsoft.com/office/drawing/2014/main" id="{2C31608D-CC01-E24B-BA31-38B764C83692}"/>
              </a:ext>
            </a:extLst>
          </p:cNvPr>
          <p:cNvPicPr>
            <a:picLocks noChangeAspect="1"/>
          </p:cNvPicPr>
          <p:nvPr/>
        </p:nvPicPr>
        <p:blipFill>
          <a:blip r:embed="rId14"/>
          <a:stretch>
            <a:fillRect/>
          </a:stretch>
        </p:blipFill>
        <p:spPr>
          <a:xfrm>
            <a:off x="1493668" y="3771356"/>
            <a:ext cx="988618" cy="885864"/>
          </a:xfrm>
          <a:prstGeom prst="rect">
            <a:avLst/>
          </a:prstGeom>
        </p:spPr>
      </p:pic>
      <p:pic>
        <p:nvPicPr>
          <p:cNvPr id="31" name="圖片 30">
            <a:extLst>
              <a:ext uri="{FF2B5EF4-FFF2-40B4-BE49-F238E27FC236}">
                <a16:creationId xmlns:a16="http://schemas.microsoft.com/office/drawing/2014/main" id="{B4085A9E-9A3A-A148-A4F5-F57D668A06C2}"/>
              </a:ext>
            </a:extLst>
          </p:cNvPr>
          <p:cNvPicPr>
            <a:picLocks noChangeAspect="1"/>
          </p:cNvPicPr>
          <p:nvPr/>
        </p:nvPicPr>
        <p:blipFill>
          <a:blip r:embed="rId15"/>
          <a:stretch>
            <a:fillRect/>
          </a:stretch>
        </p:blipFill>
        <p:spPr>
          <a:xfrm>
            <a:off x="3260612" y="3848990"/>
            <a:ext cx="999260" cy="1027749"/>
          </a:xfrm>
          <a:prstGeom prst="rect">
            <a:avLst/>
          </a:prstGeom>
        </p:spPr>
      </p:pic>
      <p:pic>
        <p:nvPicPr>
          <p:cNvPr id="33" name="圖片 32">
            <a:extLst>
              <a:ext uri="{FF2B5EF4-FFF2-40B4-BE49-F238E27FC236}">
                <a16:creationId xmlns:a16="http://schemas.microsoft.com/office/drawing/2014/main" id="{8D5762CC-5897-314A-BAA4-81A88DC0CA04}"/>
              </a:ext>
            </a:extLst>
          </p:cNvPr>
          <p:cNvPicPr>
            <a:picLocks noChangeAspect="1"/>
          </p:cNvPicPr>
          <p:nvPr/>
        </p:nvPicPr>
        <p:blipFill>
          <a:blip r:embed="rId16"/>
          <a:stretch>
            <a:fillRect/>
          </a:stretch>
        </p:blipFill>
        <p:spPr>
          <a:xfrm>
            <a:off x="1584142" y="2049046"/>
            <a:ext cx="1239400" cy="852735"/>
          </a:xfrm>
          <a:prstGeom prst="rect">
            <a:avLst/>
          </a:prstGeom>
        </p:spPr>
      </p:pic>
      <p:pic>
        <p:nvPicPr>
          <p:cNvPr id="35" name="圖片 34">
            <a:extLst>
              <a:ext uri="{FF2B5EF4-FFF2-40B4-BE49-F238E27FC236}">
                <a16:creationId xmlns:a16="http://schemas.microsoft.com/office/drawing/2014/main" id="{075DDE70-EA17-474D-BAA4-631AE9261686}"/>
              </a:ext>
            </a:extLst>
          </p:cNvPr>
          <p:cNvPicPr>
            <a:picLocks noChangeAspect="1"/>
          </p:cNvPicPr>
          <p:nvPr/>
        </p:nvPicPr>
        <p:blipFill>
          <a:blip r:embed="rId17"/>
          <a:stretch>
            <a:fillRect/>
          </a:stretch>
        </p:blipFill>
        <p:spPr>
          <a:xfrm>
            <a:off x="3134945" y="4797144"/>
            <a:ext cx="1176288" cy="882216"/>
          </a:xfrm>
          <a:prstGeom prst="rect">
            <a:avLst/>
          </a:prstGeom>
        </p:spPr>
      </p:pic>
      <p:grpSp>
        <p:nvGrpSpPr>
          <p:cNvPr id="41" name="群組 40">
            <a:extLst>
              <a:ext uri="{FF2B5EF4-FFF2-40B4-BE49-F238E27FC236}">
                <a16:creationId xmlns:a16="http://schemas.microsoft.com/office/drawing/2014/main" id="{4E7B0A6B-1168-CA4D-99B8-B363E7321688}"/>
              </a:ext>
            </a:extLst>
          </p:cNvPr>
          <p:cNvGrpSpPr/>
          <p:nvPr/>
        </p:nvGrpSpPr>
        <p:grpSpPr>
          <a:xfrm>
            <a:off x="7307001" y="1671803"/>
            <a:ext cx="4318831" cy="3514394"/>
            <a:chOff x="6305552" y="1586167"/>
            <a:chExt cx="4318831" cy="3514394"/>
          </a:xfrm>
        </p:grpSpPr>
        <p:grpSp>
          <p:nvGrpSpPr>
            <p:cNvPr id="42" name="群組 41">
              <a:extLst>
                <a:ext uri="{FF2B5EF4-FFF2-40B4-BE49-F238E27FC236}">
                  <a16:creationId xmlns:a16="http://schemas.microsoft.com/office/drawing/2014/main" id="{9B80EF5B-E299-494C-A7BD-B2B25B172CDD}"/>
                </a:ext>
              </a:extLst>
            </p:cNvPr>
            <p:cNvGrpSpPr/>
            <p:nvPr/>
          </p:nvGrpSpPr>
          <p:grpSpPr>
            <a:xfrm>
              <a:off x="6305552" y="1586167"/>
              <a:ext cx="4318831" cy="3514394"/>
              <a:chOff x="6789420" y="1601530"/>
              <a:chExt cx="4318831" cy="3514394"/>
            </a:xfrm>
          </p:grpSpPr>
          <p:grpSp>
            <p:nvGrpSpPr>
              <p:cNvPr id="47" name="群組 46">
                <a:extLst>
                  <a:ext uri="{FF2B5EF4-FFF2-40B4-BE49-F238E27FC236}">
                    <a16:creationId xmlns:a16="http://schemas.microsoft.com/office/drawing/2014/main" id="{447C20FA-C28B-FE4C-A5C7-7C1CDB577A60}"/>
                  </a:ext>
                </a:extLst>
              </p:cNvPr>
              <p:cNvGrpSpPr/>
              <p:nvPr/>
            </p:nvGrpSpPr>
            <p:grpSpPr>
              <a:xfrm>
                <a:off x="6789420" y="1601530"/>
                <a:ext cx="1006920" cy="3514394"/>
                <a:chOff x="6789420" y="1601530"/>
                <a:chExt cx="1006920" cy="3514394"/>
              </a:xfrm>
            </p:grpSpPr>
            <p:sp>
              <p:nvSpPr>
                <p:cNvPr id="76" name="橢圓 75">
                  <a:extLst>
                    <a:ext uri="{FF2B5EF4-FFF2-40B4-BE49-F238E27FC236}">
                      <a16:creationId xmlns:a16="http://schemas.microsoft.com/office/drawing/2014/main" id="{2CA5758F-BE05-364B-8602-EE4C1D236EAA}"/>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77" name="直線箭頭接點 76">
                  <a:extLst>
                    <a:ext uri="{FF2B5EF4-FFF2-40B4-BE49-F238E27FC236}">
                      <a16:creationId xmlns:a16="http://schemas.microsoft.com/office/drawing/2014/main" id="{386D1AD0-D223-5B40-B81B-E0AE549990DF}"/>
                    </a:ext>
                  </a:extLst>
                </p:cNvPr>
                <p:cNvCxnSpPr>
                  <a:cxnSpLocks/>
                  <a:endCxn id="76"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58CAC288-F8BD-5B46-9A85-3EE1B4F46A21}"/>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79" name="直線箭頭接點 78">
                  <a:extLst>
                    <a:ext uri="{FF2B5EF4-FFF2-40B4-BE49-F238E27FC236}">
                      <a16:creationId xmlns:a16="http://schemas.microsoft.com/office/drawing/2014/main" id="{365A9694-3249-D848-95CF-C29E8A0CF2C2}"/>
                    </a:ext>
                  </a:extLst>
                </p:cNvPr>
                <p:cNvCxnSpPr>
                  <a:cxnSpLocks/>
                  <a:endCxn id="78"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橢圓 79">
                  <a:extLst>
                    <a:ext uri="{FF2B5EF4-FFF2-40B4-BE49-F238E27FC236}">
                      <a16:creationId xmlns:a16="http://schemas.microsoft.com/office/drawing/2014/main" id="{2CB66853-160F-0D42-A5F3-40ED10D0BE9E}"/>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81" name="直線箭頭接點 80">
                  <a:extLst>
                    <a:ext uri="{FF2B5EF4-FFF2-40B4-BE49-F238E27FC236}">
                      <a16:creationId xmlns:a16="http://schemas.microsoft.com/office/drawing/2014/main" id="{2B140B3B-754D-814B-B5E7-560B96DA992E}"/>
                    </a:ext>
                  </a:extLst>
                </p:cNvPr>
                <p:cNvCxnSpPr>
                  <a:cxnSpLocks/>
                  <a:endCxn id="80"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橢圓 81">
                  <a:extLst>
                    <a:ext uri="{FF2B5EF4-FFF2-40B4-BE49-F238E27FC236}">
                      <a16:creationId xmlns:a16="http://schemas.microsoft.com/office/drawing/2014/main" id="{CC862695-C25B-8F48-9A89-E9C0D40D49D7}"/>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83" name="直線箭頭接點 82">
                  <a:extLst>
                    <a:ext uri="{FF2B5EF4-FFF2-40B4-BE49-F238E27FC236}">
                      <a16:creationId xmlns:a16="http://schemas.microsoft.com/office/drawing/2014/main" id="{3F75DDAE-84FB-1640-B359-C4AE10FA7D78}"/>
                    </a:ext>
                  </a:extLst>
                </p:cNvPr>
                <p:cNvCxnSpPr>
                  <a:cxnSpLocks/>
                  <a:endCxn id="82"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97ADBBB6-5C7C-E641-AFEA-B1CC156E32F5}"/>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85" name="直線箭頭接點 84">
                  <a:extLst>
                    <a:ext uri="{FF2B5EF4-FFF2-40B4-BE49-F238E27FC236}">
                      <a16:creationId xmlns:a16="http://schemas.microsoft.com/office/drawing/2014/main" id="{E112E4E0-2FB4-E648-87A5-E17BD3E39D2C}"/>
                    </a:ext>
                  </a:extLst>
                </p:cNvPr>
                <p:cNvCxnSpPr>
                  <a:cxnSpLocks/>
                  <a:endCxn id="84"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群組 47">
                <a:extLst>
                  <a:ext uri="{FF2B5EF4-FFF2-40B4-BE49-F238E27FC236}">
                    <a16:creationId xmlns:a16="http://schemas.microsoft.com/office/drawing/2014/main" id="{E71434A4-0675-9842-9961-2E7B7F86410E}"/>
                  </a:ext>
                </a:extLst>
              </p:cNvPr>
              <p:cNvGrpSpPr/>
              <p:nvPr/>
            </p:nvGrpSpPr>
            <p:grpSpPr>
              <a:xfrm>
                <a:off x="8946843" y="2111062"/>
                <a:ext cx="504000" cy="2500862"/>
                <a:chOff x="8946843" y="2111062"/>
                <a:chExt cx="504000" cy="2500862"/>
              </a:xfrm>
            </p:grpSpPr>
            <p:sp>
              <p:nvSpPr>
                <p:cNvPr id="73" name="橢圓 72">
                  <a:extLst>
                    <a:ext uri="{FF2B5EF4-FFF2-40B4-BE49-F238E27FC236}">
                      <a16:creationId xmlns:a16="http://schemas.microsoft.com/office/drawing/2014/main" id="{ED15B51C-C374-A746-A5BB-91A7B4EEA919}"/>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4" name="橢圓 73">
                  <a:extLst>
                    <a:ext uri="{FF2B5EF4-FFF2-40B4-BE49-F238E27FC236}">
                      <a16:creationId xmlns:a16="http://schemas.microsoft.com/office/drawing/2014/main" id="{7AA884D5-B3FA-8D46-9E92-CA09E8F3DFBF}"/>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5" name="橢圓 74">
                  <a:extLst>
                    <a:ext uri="{FF2B5EF4-FFF2-40B4-BE49-F238E27FC236}">
                      <a16:creationId xmlns:a16="http://schemas.microsoft.com/office/drawing/2014/main" id="{0130860A-91BA-9649-9783-AB080760860F}"/>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49" name="直線接點 48">
                <a:extLst>
                  <a:ext uri="{FF2B5EF4-FFF2-40B4-BE49-F238E27FC236}">
                    <a16:creationId xmlns:a16="http://schemas.microsoft.com/office/drawing/2014/main" id="{F6B6007F-18EE-9C48-A1E7-DFBCF7C9728E}"/>
                  </a:ext>
                </a:extLst>
              </p:cNvPr>
              <p:cNvCxnSpPr>
                <a:cxnSpLocks/>
                <a:stCxn id="76" idx="6"/>
                <a:endCxn id="74"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6FDE0A81-1D9C-7146-A060-B18896DB44F5}"/>
                  </a:ext>
                </a:extLst>
              </p:cNvPr>
              <p:cNvCxnSpPr>
                <a:cxnSpLocks/>
                <a:stCxn id="76" idx="6"/>
                <a:endCxn id="73"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9D55AB2-2475-0F46-B29A-F814898DB07A}"/>
                  </a:ext>
                </a:extLst>
              </p:cNvPr>
              <p:cNvCxnSpPr>
                <a:cxnSpLocks/>
                <a:stCxn id="76" idx="6"/>
                <a:endCxn id="75"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D48354F8-C8D2-964A-8E81-539A9A25E62A}"/>
                  </a:ext>
                </a:extLst>
              </p:cNvPr>
              <p:cNvCxnSpPr>
                <a:cxnSpLocks/>
                <a:stCxn id="78" idx="6"/>
                <a:endCxn id="74"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A8FD7709-B2A8-8045-8B56-132DFAAD8F89}"/>
                  </a:ext>
                </a:extLst>
              </p:cNvPr>
              <p:cNvCxnSpPr>
                <a:cxnSpLocks/>
                <a:stCxn id="78" idx="6"/>
                <a:endCxn id="73"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0A183D1D-1AE1-C140-A2D5-77E793B517D6}"/>
                  </a:ext>
                </a:extLst>
              </p:cNvPr>
              <p:cNvCxnSpPr>
                <a:cxnSpLocks/>
                <a:stCxn id="78" idx="6"/>
                <a:endCxn id="75"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a16="http://schemas.microsoft.com/office/drawing/2014/main" id="{52E60A2D-DA9F-F946-9C30-F2CCD41152E2}"/>
                  </a:ext>
                </a:extLst>
              </p:cNvPr>
              <p:cNvCxnSpPr>
                <a:cxnSpLocks/>
                <a:stCxn id="84" idx="6"/>
                <a:endCxn id="74"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5716EFA9-E1CD-FC41-BE4C-E97474958D64}"/>
                  </a:ext>
                </a:extLst>
              </p:cNvPr>
              <p:cNvCxnSpPr>
                <a:cxnSpLocks/>
                <a:stCxn id="84" idx="6"/>
                <a:endCxn id="73"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3B41292E-5086-934A-81B1-195B0FD72C4E}"/>
                  </a:ext>
                </a:extLst>
              </p:cNvPr>
              <p:cNvCxnSpPr>
                <a:cxnSpLocks/>
                <a:stCxn id="84" idx="6"/>
                <a:endCxn id="75"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0F95BD62-35EA-DB43-B7CC-CDDF0D0D4A36}"/>
                  </a:ext>
                </a:extLst>
              </p:cNvPr>
              <p:cNvCxnSpPr>
                <a:cxnSpLocks/>
                <a:stCxn id="82" idx="6"/>
                <a:endCxn id="74"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接點 58">
                <a:extLst>
                  <a:ext uri="{FF2B5EF4-FFF2-40B4-BE49-F238E27FC236}">
                    <a16:creationId xmlns:a16="http://schemas.microsoft.com/office/drawing/2014/main" id="{6079E78E-EE3B-7D46-A661-D89A87961700}"/>
                  </a:ext>
                </a:extLst>
              </p:cNvPr>
              <p:cNvCxnSpPr>
                <a:cxnSpLocks/>
                <a:stCxn id="82" idx="6"/>
                <a:endCxn id="73"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8646FA43-5E72-0349-B568-47D89D3D4780}"/>
                  </a:ext>
                </a:extLst>
              </p:cNvPr>
              <p:cNvCxnSpPr>
                <a:cxnSpLocks/>
                <a:stCxn id="82" idx="6"/>
                <a:endCxn id="75"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82430CEF-703B-B742-AC9A-F851E54AE7AB}"/>
                  </a:ext>
                </a:extLst>
              </p:cNvPr>
              <p:cNvCxnSpPr>
                <a:cxnSpLocks/>
                <a:stCxn id="80" idx="6"/>
                <a:endCxn id="74"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D8D68243-1964-D546-8F5B-9EF2254D07D1}"/>
                  </a:ext>
                </a:extLst>
              </p:cNvPr>
              <p:cNvCxnSpPr>
                <a:cxnSpLocks/>
                <a:stCxn id="80" idx="6"/>
                <a:endCxn id="73"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36C1B0-5C14-BA44-9FF8-C80C56F4649C}"/>
                  </a:ext>
                </a:extLst>
              </p:cNvPr>
              <p:cNvCxnSpPr>
                <a:cxnSpLocks/>
                <a:stCxn id="80" idx="6"/>
                <a:endCxn id="75"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群組 63">
                <a:extLst>
                  <a:ext uri="{FF2B5EF4-FFF2-40B4-BE49-F238E27FC236}">
                    <a16:creationId xmlns:a16="http://schemas.microsoft.com/office/drawing/2014/main" id="{D908AD75-E8D7-D349-8C4B-D641A3787A19}"/>
                  </a:ext>
                </a:extLst>
              </p:cNvPr>
              <p:cNvGrpSpPr/>
              <p:nvPr/>
            </p:nvGrpSpPr>
            <p:grpSpPr>
              <a:xfrm>
                <a:off x="10604251" y="2587042"/>
                <a:ext cx="504000" cy="1512644"/>
                <a:chOff x="10349346" y="2599787"/>
                <a:chExt cx="504000" cy="1512644"/>
              </a:xfrm>
            </p:grpSpPr>
            <p:sp>
              <p:nvSpPr>
                <p:cNvPr id="71" name="橢圓 70">
                  <a:extLst>
                    <a:ext uri="{FF2B5EF4-FFF2-40B4-BE49-F238E27FC236}">
                      <a16:creationId xmlns:a16="http://schemas.microsoft.com/office/drawing/2014/main" id="{AAB63147-CAA7-3249-B5E3-433EDF62376B}"/>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2" name="橢圓 71">
                  <a:extLst>
                    <a:ext uri="{FF2B5EF4-FFF2-40B4-BE49-F238E27FC236}">
                      <a16:creationId xmlns:a16="http://schemas.microsoft.com/office/drawing/2014/main" id="{1699C53A-2ABA-744E-A2A9-A547F5775E85}"/>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65" name="直線接點 64">
                <a:extLst>
                  <a:ext uri="{FF2B5EF4-FFF2-40B4-BE49-F238E27FC236}">
                    <a16:creationId xmlns:a16="http://schemas.microsoft.com/office/drawing/2014/main" id="{1F2E7A12-A065-CB42-8095-636B7E4EABBF}"/>
                  </a:ext>
                </a:extLst>
              </p:cNvPr>
              <p:cNvCxnSpPr>
                <a:cxnSpLocks/>
                <a:stCxn id="74" idx="6"/>
                <a:endCxn id="71"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209837D7-DD33-F342-B357-4793FBFF4E17}"/>
                  </a:ext>
                </a:extLst>
              </p:cNvPr>
              <p:cNvCxnSpPr>
                <a:cxnSpLocks/>
                <a:stCxn id="74" idx="6"/>
                <a:endCxn id="72"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F5A223B1-268F-2B44-BCB2-D2EF730F9AA4}"/>
                  </a:ext>
                </a:extLst>
              </p:cNvPr>
              <p:cNvCxnSpPr>
                <a:cxnSpLocks/>
                <a:stCxn id="73" idx="6"/>
                <a:endCxn id="71"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8F9353A4-0148-0A46-B08F-CFBA75A5720A}"/>
                  </a:ext>
                </a:extLst>
              </p:cNvPr>
              <p:cNvCxnSpPr>
                <a:cxnSpLocks/>
                <a:stCxn id="73" idx="6"/>
                <a:endCxn id="72"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522074EF-22AB-CD4A-850D-A7DDBD6EC0A4}"/>
                  </a:ext>
                </a:extLst>
              </p:cNvPr>
              <p:cNvCxnSpPr>
                <a:cxnSpLocks/>
                <a:stCxn id="75" idx="6"/>
                <a:endCxn id="71"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57FF24B0-FAB3-FB4A-B347-A794F3EDB9AC}"/>
                  </a:ext>
                </a:extLst>
              </p:cNvPr>
              <p:cNvCxnSpPr>
                <a:cxnSpLocks/>
                <a:stCxn id="75" idx="6"/>
                <a:endCxn id="72"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矩形 42">
              <a:extLst>
                <a:ext uri="{FF2B5EF4-FFF2-40B4-BE49-F238E27FC236}">
                  <a16:creationId xmlns:a16="http://schemas.microsoft.com/office/drawing/2014/main" id="{03735789-BB79-4A4C-A5C9-0D3D67DFFF8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44" name="矩形 43">
              <a:extLst>
                <a:ext uri="{FF2B5EF4-FFF2-40B4-BE49-F238E27FC236}">
                  <a16:creationId xmlns:a16="http://schemas.microsoft.com/office/drawing/2014/main" id="{5659EA98-4529-074B-A95A-5A91641A0DCC}"/>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45" name="文字方塊 44">
              <a:extLst>
                <a:ext uri="{FF2B5EF4-FFF2-40B4-BE49-F238E27FC236}">
                  <a16:creationId xmlns:a16="http://schemas.microsoft.com/office/drawing/2014/main" id="{83343AE4-87D8-094D-865C-A75D105BC054}"/>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46" name="文字方塊 45">
              <a:extLst>
                <a:ext uri="{FF2B5EF4-FFF2-40B4-BE49-F238E27FC236}">
                  <a16:creationId xmlns:a16="http://schemas.microsoft.com/office/drawing/2014/main" id="{E0A6FDDD-1138-0A4E-8CB1-6556CBC93243}"/>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90" name="圓角矩形 89">
            <a:extLst>
              <a:ext uri="{FF2B5EF4-FFF2-40B4-BE49-F238E27FC236}">
                <a16:creationId xmlns:a16="http://schemas.microsoft.com/office/drawing/2014/main" id="{11FEEFD1-76E5-B049-8761-81E0906050BE}"/>
              </a:ext>
            </a:extLst>
          </p:cNvPr>
          <p:cNvSpPr/>
          <p:nvPr/>
        </p:nvSpPr>
        <p:spPr>
          <a:xfrm>
            <a:off x="4616035" y="3336659"/>
            <a:ext cx="2386164" cy="512135"/>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91" name="直線箭頭接點 90">
            <a:extLst>
              <a:ext uri="{FF2B5EF4-FFF2-40B4-BE49-F238E27FC236}">
                <a16:creationId xmlns:a16="http://schemas.microsoft.com/office/drawing/2014/main" id="{927FE104-416F-7540-8B15-CF01CF245D77}"/>
              </a:ext>
            </a:extLst>
          </p:cNvPr>
          <p:cNvCxnSpPr>
            <a:cxnSpLocks/>
          </p:cNvCxnSpPr>
          <p:nvPr/>
        </p:nvCxnSpPr>
        <p:spPr>
          <a:xfrm flipV="1">
            <a:off x="4663787" y="3918833"/>
            <a:ext cx="2585443" cy="6661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45E8264D-2A8A-F043-869F-C32292CC6765}"/>
              </a:ext>
            </a:extLst>
          </p:cNvPr>
          <p:cNvSpPr txBox="1"/>
          <p:nvPr/>
        </p:nvSpPr>
        <p:spPr>
          <a:xfrm>
            <a:off x="4643360" y="3361895"/>
            <a:ext cx="2339102"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訓練類神經網路</a:t>
            </a:r>
          </a:p>
        </p:txBody>
      </p:sp>
    </p:spTree>
    <p:extLst>
      <p:ext uri="{BB962C8B-B14F-4D97-AF65-F5344CB8AC3E}">
        <p14:creationId xmlns:p14="http://schemas.microsoft.com/office/powerpoint/2010/main" val="4136979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3"/>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4"/>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5"/>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6"/>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7"/>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8"/>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9"/>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10"/>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1"/>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2"/>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2725426"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a:t>
            </a:r>
          </a:p>
        </p:txBody>
      </p:sp>
      <p:sp>
        <p:nvSpPr>
          <p:cNvPr id="113" name="文字方塊 112">
            <a:extLst>
              <a:ext uri="{FF2B5EF4-FFF2-40B4-BE49-F238E27FC236}">
                <a16:creationId xmlns:a16="http://schemas.microsoft.com/office/drawing/2014/main" id="{06002ED1-94CC-724C-A518-09E4C2569CF1}"/>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114" name="文字方塊 113">
            <a:extLst>
              <a:ext uri="{FF2B5EF4-FFF2-40B4-BE49-F238E27FC236}">
                <a16:creationId xmlns:a16="http://schemas.microsoft.com/office/drawing/2014/main" id="{2C902890-B588-DB44-87FD-85CBCF48A49D}"/>
              </a:ext>
            </a:extLst>
          </p:cNvPr>
          <p:cNvSpPr txBox="1"/>
          <p:nvPr/>
        </p:nvSpPr>
        <p:spPr>
          <a:xfrm>
            <a:off x="8208359" y="576325"/>
            <a:ext cx="1107996" cy="369332"/>
          </a:xfrm>
          <a:prstGeom prst="rect">
            <a:avLst/>
          </a:prstGeom>
          <a:no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115" name="文字方塊 114">
            <a:extLst>
              <a:ext uri="{FF2B5EF4-FFF2-40B4-BE49-F238E27FC236}">
                <a16:creationId xmlns:a16="http://schemas.microsoft.com/office/drawing/2014/main" id="{DA774A5E-F890-3D40-A7C5-FBD063FE05FB}"/>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117" name="直線箭頭接點 116">
            <a:extLst>
              <a:ext uri="{FF2B5EF4-FFF2-40B4-BE49-F238E27FC236}">
                <a16:creationId xmlns:a16="http://schemas.microsoft.com/office/drawing/2014/main" id="{BBF0FEC1-7FF4-804F-AB16-94CAEE860A4E}"/>
              </a:ext>
            </a:extLst>
          </p:cNvPr>
          <p:cNvCxnSpPr>
            <a:stCxn id="113" idx="3"/>
            <a:endCxn id="114"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箭頭接點 117">
            <a:extLst>
              <a:ext uri="{FF2B5EF4-FFF2-40B4-BE49-F238E27FC236}">
                <a16:creationId xmlns:a16="http://schemas.microsoft.com/office/drawing/2014/main" id="{AF39EAA4-A890-CF4B-A786-C802F800C9B1}"/>
              </a:ext>
            </a:extLst>
          </p:cNvPr>
          <p:cNvCxnSpPr>
            <a:cxnSpLocks/>
            <a:stCxn id="114" idx="3"/>
            <a:endCxn id="115"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238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0.31</a:t>
            </a:r>
          </a:p>
        </p:txBody>
      </p:sp>
      <p:sp>
        <p:nvSpPr>
          <p:cNvPr id="77" name="文字方塊 76">
            <a:extLst>
              <a:ext uri="{FF2B5EF4-FFF2-40B4-BE49-F238E27FC236}">
                <a16:creationId xmlns:a16="http://schemas.microsoft.com/office/drawing/2014/main" id="{06B85BAB-9338-8A4C-B08E-FF6CD15D5C19}"/>
              </a:ext>
            </a:extLst>
          </p:cNvPr>
          <p:cNvSpPr txBox="1"/>
          <p:nvPr/>
        </p:nvSpPr>
        <p:spPr>
          <a:xfrm>
            <a:off x="6054901" y="442917"/>
            <a:ext cx="1569660" cy="646331"/>
          </a:xfrm>
          <a:prstGeom prst="rect">
            <a:avLst/>
          </a:prstGeom>
          <a:solidFill>
            <a:srgbClr val="FFFF00"/>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8" name="文字方塊 77">
            <a:extLst>
              <a:ext uri="{FF2B5EF4-FFF2-40B4-BE49-F238E27FC236}">
                <a16:creationId xmlns:a16="http://schemas.microsoft.com/office/drawing/2014/main" id="{70FB9F00-DFFA-7048-8748-6CE382750D4C}"/>
              </a:ext>
            </a:extLst>
          </p:cNvPr>
          <p:cNvSpPr txBox="1"/>
          <p:nvPr/>
        </p:nvSpPr>
        <p:spPr>
          <a:xfrm>
            <a:off x="8208359" y="576325"/>
            <a:ext cx="1107996" cy="369332"/>
          </a:xfrm>
          <a:prstGeom prst="rect">
            <a:avLst/>
          </a:prstGeom>
          <a:no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80" name="文字方塊 79">
            <a:extLst>
              <a:ext uri="{FF2B5EF4-FFF2-40B4-BE49-F238E27FC236}">
                <a16:creationId xmlns:a16="http://schemas.microsoft.com/office/drawing/2014/main" id="{424175C2-66CC-7144-8617-0A6382C712AB}"/>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81" name="直線箭頭接點 80">
            <a:extLst>
              <a:ext uri="{FF2B5EF4-FFF2-40B4-BE49-F238E27FC236}">
                <a16:creationId xmlns:a16="http://schemas.microsoft.com/office/drawing/2014/main" id="{10B2FD37-9D10-4C43-8CF0-85AD0C8B471C}"/>
              </a:ext>
            </a:extLst>
          </p:cNvPr>
          <p:cNvCxnSpPr>
            <a:stCxn id="77" idx="3"/>
            <a:endCxn id="78"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箭頭接點 81">
            <a:extLst>
              <a:ext uri="{FF2B5EF4-FFF2-40B4-BE49-F238E27FC236}">
                <a16:creationId xmlns:a16="http://schemas.microsoft.com/office/drawing/2014/main" id="{1669655D-5B90-5B49-A849-DE6346647143}"/>
              </a:ext>
            </a:extLst>
          </p:cNvPr>
          <p:cNvCxnSpPr>
            <a:cxnSpLocks/>
            <a:stCxn id="78" idx="3"/>
            <a:endCxn id="80"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群組 4">
            <a:extLst>
              <a:ext uri="{FF2B5EF4-FFF2-40B4-BE49-F238E27FC236}">
                <a16:creationId xmlns:a16="http://schemas.microsoft.com/office/drawing/2014/main" id="{F0BC9328-D2BC-B747-8259-B1020310ABE4}"/>
              </a:ext>
            </a:extLst>
          </p:cNvPr>
          <p:cNvGrpSpPr/>
          <p:nvPr/>
        </p:nvGrpSpPr>
        <p:grpSpPr>
          <a:xfrm>
            <a:off x="4812850" y="5352153"/>
            <a:ext cx="2247622" cy="928038"/>
            <a:chOff x="4887943" y="5814819"/>
            <a:chExt cx="2247622" cy="928038"/>
          </a:xfrm>
        </p:grpSpPr>
        <p:sp>
          <p:nvSpPr>
            <p:cNvPr id="3" name="圓角矩形 2">
              <a:extLst>
                <a:ext uri="{FF2B5EF4-FFF2-40B4-BE49-F238E27FC236}">
                  <a16:creationId xmlns:a16="http://schemas.microsoft.com/office/drawing/2014/main" id="{12805602-4344-0D4A-9AE7-16903B7AC3AD}"/>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 name="文字方塊 1">
              <a:extLst>
                <a:ext uri="{FF2B5EF4-FFF2-40B4-BE49-F238E27FC236}">
                  <a16:creationId xmlns:a16="http://schemas.microsoft.com/office/drawing/2014/main" id="{4A18E5B8-1D09-FA4F-887E-5789E836DD02}"/>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742948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E09296F1-044E-6740-BD27-BF54A375B227}"/>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6EECCA9D-8959-994E-9173-CB21483611F3}"/>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A9EB713F-A92C-BE4A-A163-CE7A3F3262C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B957B776-6090-074A-8263-92398D06B572}"/>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3BEE1568-1307-9F49-8F85-014573A44151}"/>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1" name="群組 80">
            <a:extLst>
              <a:ext uri="{FF2B5EF4-FFF2-40B4-BE49-F238E27FC236}">
                <a16:creationId xmlns:a16="http://schemas.microsoft.com/office/drawing/2014/main" id="{CEC99259-AA04-D14C-B4E3-104D8E5CFD4D}"/>
              </a:ext>
            </a:extLst>
          </p:cNvPr>
          <p:cNvGrpSpPr/>
          <p:nvPr/>
        </p:nvGrpSpPr>
        <p:grpSpPr>
          <a:xfrm>
            <a:off x="4812850" y="5352153"/>
            <a:ext cx="2247622" cy="928038"/>
            <a:chOff x="4887943" y="5814819"/>
            <a:chExt cx="2247622" cy="928038"/>
          </a:xfrm>
        </p:grpSpPr>
        <p:sp>
          <p:nvSpPr>
            <p:cNvPr id="82" name="圓角矩形 81">
              <a:extLst>
                <a:ext uri="{FF2B5EF4-FFF2-40B4-BE49-F238E27FC236}">
                  <a16:creationId xmlns:a16="http://schemas.microsoft.com/office/drawing/2014/main" id="{7F26D0D2-A287-1540-B927-8FEB4E267BC1}"/>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6" name="文字方塊 85">
              <a:extLst>
                <a:ext uri="{FF2B5EF4-FFF2-40B4-BE49-F238E27FC236}">
                  <a16:creationId xmlns:a16="http://schemas.microsoft.com/office/drawing/2014/main" id="{8CBFE759-B85F-054B-AF2F-C9BDD8D33F5E}"/>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562303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F97C0A3D-A4EB-A140-8657-4A4E8C164073}"/>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EFCA733C-07E7-B64A-99DA-87F9A82D9AC5}"/>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8E550EE4-54B3-6D49-A41A-E6987F264F76}"/>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3D577D61-DB57-AA42-89B5-BAF1F0CE9476}"/>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A2CF3E17-54A1-B243-8B67-7BE2D7151547}"/>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D87423FE-3A37-A44B-9841-96E14CD0519C}"/>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A010BC9E-5720-3740-BD7F-8661881AA09B}"/>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F9A9258B-4BBA-C945-86F4-8F029ACBE364}"/>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2433849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E8E70B80-73C1-8448-B0A3-6F39768BB467}"/>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E431141F-B704-3345-91DC-4D52803456BD}"/>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1FCE1E6A-301A-424F-AE25-B4B0FA176CD2}"/>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DFC73ADA-DDF0-0947-AE6A-C55C07F702E8}"/>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ADCD4675-C747-F244-B9DF-19BE0C0E4550}"/>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7ED4F86A-37F4-054F-9A63-64A5748F62AD}"/>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054F5A3C-3C98-CE4A-9F95-80A987A700B3}"/>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2D4ADB27-6D48-D749-ADC4-72ACF233A669}"/>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1072136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B7C86BAD-778A-204A-A9E5-4C94831A0864}"/>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49B7DFD9-11A7-1943-BEA4-8572A039A27C}"/>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70D49300-C8D8-CF4D-BCFB-144901513F90}"/>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6ECAE0E9-1D1F-8849-B545-65627F049E52}"/>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F1F52A46-43C7-3745-9B4C-BCB5108104E9}"/>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17514BDB-33FB-4E4D-8FEA-7B25961C4CCF}"/>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4A01028A-9F4F-9141-82A4-ABE163FE173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ED30F6A8-D984-1C4A-B0DE-5ACFB7075BBE}"/>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509332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89D23657-F213-F64F-997F-E16B4E2406A6}"/>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5DD9CDB2-02C9-A441-A8C2-CC4360A8A0CD}"/>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0C23414D-0280-D446-AB4D-8963C2FDBD5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51C53EB1-2D39-C340-BFE5-FBC424FD2352}"/>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92108D65-8028-CA49-B9E7-6657367D6121}"/>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1BA8C0AE-8640-8540-9D68-E64D26B3587A}"/>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3562C543-903A-1B45-99A5-82D4E1F27E3E}"/>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DCDE333C-7A26-5947-9EEC-4DDDEC4A3C87}"/>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1809314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51C0A23B-6E5C-3746-86DF-055D5E7865C0}"/>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38C1E61A-041A-FE40-97A3-EEB6D73F40E1}"/>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5EE30D70-3180-B04D-B9F3-F5D951513389}"/>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3F1BBEB2-6FEE-0942-9BFB-FD62A1723FCC}"/>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FC4B6F60-062C-AC49-B8C1-4F32003BEC8C}"/>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88A9D825-71C5-D642-8B29-5697CE096BCD}"/>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5F292CE6-3660-9648-A24A-83C9309EEEB6}"/>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B7F79539-5DC2-2242-8D26-3D1D4216D3CC}"/>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4203955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46DA3BE1-2909-0642-AC80-9D85C4A2A517}"/>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D0FBDCC6-432D-6B47-A7B3-1101B80BF738}"/>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37E8369D-974C-DD44-A4D0-9F3A3708F82B}"/>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769B3FD8-65AE-744E-BA22-56271A0002E2}"/>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DFDD57AA-B08D-5045-8410-3C2DFE0DC578}"/>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5307AF69-C008-2D4C-B21C-3CC56373EF9D}"/>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30A49C48-0051-484A-954F-C7150BC2AE8D}"/>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67211B88-FC7A-8248-BFAB-FEC608AE08C1}"/>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4268556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什麼是類神經網路？</a:t>
            </a:r>
          </a:p>
        </p:txBody>
      </p:sp>
      <p:pic>
        <p:nvPicPr>
          <p:cNvPr id="4" name="圖片 3">
            <a:extLst>
              <a:ext uri="{FF2B5EF4-FFF2-40B4-BE49-F238E27FC236}">
                <a16:creationId xmlns:a16="http://schemas.microsoft.com/office/drawing/2014/main" id="{4F126B86-FC9D-F649-A35B-86077F8DEB28}"/>
              </a:ext>
            </a:extLst>
          </p:cNvPr>
          <p:cNvPicPr>
            <a:picLocks noChangeAspect="1"/>
          </p:cNvPicPr>
          <p:nvPr/>
        </p:nvPicPr>
        <p:blipFill>
          <a:blip r:embed="rId2"/>
          <a:stretch>
            <a:fillRect/>
          </a:stretch>
        </p:blipFill>
        <p:spPr>
          <a:xfrm>
            <a:off x="5892346" y="3613868"/>
            <a:ext cx="5349422" cy="2879007"/>
          </a:xfrm>
          <a:prstGeom prst="rect">
            <a:avLst/>
          </a:prstGeom>
        </p:spPr>
      </p:pic>
      <p:sp>
        <p:nvSpPr>
          <p:cNvPr id="6" name="文字方塊 5">
            <a:extLst>
              <a:ext uri="{FF2B5EF4-FFF2-40B4-BE49-F238E27FC236}">
                <a16:creationId xmlns:a16="http://schemas.microsoft.com/office/drawing/2014/main" id="{E745D4D6-2C36-D042-93A8-FAE9FA4495DD}"/>
              </a:ext>
            </a:extLst>
          </p:cNvPr>
          <p:cNvSpPr txBox="1"/>
          <p:nvPr/>
        </p:nvSpPr>
        <p:spPr>
          <a:xfrm>
            <a:off x="838200" y="1867448"/>
            <a:ext cx="10956846" cy="1569660"/>
          </a:xfrm>
          <a:prstGeom prst="rect">
            <a:avLst/>
          </a:prstGeom>
          <a:noFill/>
        </p:spPr>
        <p:txBody>
          <a:bodyPr wrap="none" rtlCol="0">
            <a:spAutoFit/>
          </a:bodyPr>
          <a:lstStyle/>
          <a:p>
            <a:r>
              <a:rPr lang="zh-TW" altLang="en-US" sz="2400" dirty="0">
                <a:highlight>
                  <a:srgbClr val="FFFF00"/>
                </a:highlight>
                <a:latin typeface="Heiti SC Medium" pitchFamily="2" charset="-128"/>
                <a:ea typeface="Heiti SC Medium" pitchFamily="2" charset="-128"/>
              </a:rPr>
              <a:t>類神經網路</a:t>
            </a:r>
            <a:r>
              <a:rPr lang="zh-TW" altLang="en-US" sz="2400" dirty="0">
                <a:latin typeface="Heiti SC Medium" pitchFamily="2" charset="-128"/>
                <a:ea typeface="Heiti SC Medium" pitchFamily="2" charset="-128"/>
              </a:rPr>
              <a:t>，又稱人工神經網路</a:t>
            </a:r>
            <a:r>
              <a:rPr lang="en-US" altLang="zh-TW" sz="2400" dirty="0">
                <a:latin typeface="Heiti SC Medium" pitchFamily="2" charset="-128"/>
                <a:ea typeface="Heiti SC Medium" pitchFamily="2" charset="-128"/>
              </a:rPr>
              <a:t>(</a:t>
            </a:r>
            <a:r>
              <a:rPr lang="en" altLang="zh-TW" sz="2400" dirty="0">
                <a:latin typeface="Heiti SC Medium" pitchFamily="2" charset="-128"/>
                <a:ea typeface="Heiti SC Medium" pitchFamily="2" charset="-128"/>
              </a:rPr>
              <a:t>Artificial neural networks)</a:t>
            </a:r>
            <a:r>
              <a:rPr lang="zh-TW" altLang="en" sz="2400" dirty="0">
                <a:latin typeface="Heiti SC Medium" pitchFamily="2" charset="-128"/>
                <a:ea typeface="Heiti SC Medium" pitchFamily="2" charset="-128"/>
              </a:rPr>
              <a:t>，</a:t>
            </a:r>
          </a:p>
          <a:p>
            <a:r>
              <a:rPr lang="zh-TW" altLang="en-US" sz="2400" dirty="0">
                <a:latin typeface="Heiti SC Medium" pitchFamily="2" charset="-128"/>
                <a:ea typeface="Heiti SC Medium" pitchFamily="2" charset="-128"/>
              </a:rPr>
              <a:t>類神經元透過連結相連，每個連結都有</a:t>
            </a:r>
            <a:r>
              <a:rPr lang="zh-TW" altLang="en-US" sz="2400" dirty="0">
                <a:highlight>
                  <a:srgbClr val="FFFF00"/>
                </a:highlight>
                <a:latin typeface="Heiti SC Medium" pitchFamily="2" charset="-128"/>
                <a:ea typeface="Heiti SC Medium" pitchFamily="2" charset="-128"/>
              </a:rPr>
              <a:t>「權重」</a:t>
            </a:r>
            <a:r>
              <a:rPr lang="zh-TW" altLang="en-US" sz="2400" dirty="0">
                <a:latin typeface="Heiti SC Medium" pitchFamily="2" charset="-128"/>
                <a:ea typeface="Heiti SC Medium" pitchFamily="2" charset="-128"/>
              </a:rPr>
              <a:t>。</a:t>
            </a:r>
          </a:p>
          <a:p>
            <a:r>
              <a:rPr lang="zh-TW" altLang="en-US" sz="2400" dirty="0">
                <a:latin typeface="Heiti SC Medium" pitchFamily="2" charset="-128"/>
                <a:ea typeface="Heiti SC Medium" pitchFamily="2" charset="-128"/>
              </a:rPr>
              <a:t>權重在類神經網路中表達每個神經元輸入的強度或是每個神經元輸入的重要性。</a:t>
            </a:r>
          </a:p>
          <a:p>
            <a:r>
              <a:rPr lang="zh-TW" altLang="en-US" sz="2400" dirty="0">
                <a:latin typeface="Heiti SC Medium" pitchFamily="2" charset="-128"/>
                <a:ea typeface="Heiti SC Medium" pitchFamily="2" charset="-128"/>
              </a:rPr>
              <a:t>類神經網路就是透過不斷</a:t>
            </a:r>
            <a:r>
              <a:rPr lang="zh-TW" altLang="en-US" sz="2400" dirty="0">
                <a:highlight>
                  <a:srgbClr val="FFFF00"/>
                </a:highlight>
                <a:latin typeface="Heiti SC Medium" pitchFamily="2" charset="-128"/>
                <a:ea typeface="Heiti SC Medium" pitchFamily="2" charset="-128"/>
              </a:rPr>
              <a:t>調整這些權重進行「學習」</a:t>
            </a:r>
            <a:r>
              <a:rPr lang="zh-TW" altLang="en-US" sz="2400" dirty="0">
                <a:latin typeface="Heiti SC Medium" pitchFamily="2" charset="-128"/>
                <a:ea typeface="Heiti SC Medium" pitchFamily="2" charset="-128"/>
              </a:rPr>
              <a:t>。</a:t>
            </a:r>
          </a:p>
        </p:txBody>
      </p:sp>
      <p:sp>
        <p:nvSpPr>
          <p:cNvPr id="3" name="文字方塊 2">
            <a:extLst>
              <a:ext uri="{FF2B5EF4-FFF2-40B4-BE49-F238E27FC236}">
                <a16:creationId xmlns:a16="http://schemas.microsoft.com/office/drawing/2014/main" id="{00F8CE4B-7BEB-B247-BA12-F50AD43674A8}"/>
              </a:ext>
            </a:extLst>
          </p:cNvPr>
          <p:cNvSpPr txBox="1"/>
          <p:nvPr/>
        </p:nvSpPr>
        <p:spPr>
          <a:xfrm>
            <a:off x="6096000" y="4376928"/>
            <a:ext cx="492443" cy="1118255"/>
          </a:xfrm>
          <a:prstGeom prst="rect">
            <a:avLst/>
          </a:prstGeom>
          <a:solidFill>
            <a:schemeClr val="bg1"/>
          </a:solidFill>
        </p:spPr>
        <p:txBody>
          <a:bodyPr vert="eaVert" wrap="none" rtlCol="0">
            <a:spAutoFit/>
          </a:bodyPr>
          <a:lstStyle/>
          <a:p>
            <a:r>
              <a:rPr kumimoji="1" lang="zh-TW" altLang="en-US" sz="2000" dirty="0">
                <a:latin typeface="Heiti SC Medium" pitchFamily="2" charset="-128"/>
                <a:ea typeface="Heiti SC Medium" pitchFamily="2" charset="-128"/>
              </a:rPr>
              <a:t>輸入資料</a:t>
            </a:r>
          </a:p>
        </p:txBody>
      </p:sp>
      <p:sp>
        <p:nvSpPr>
          <p:cNvPr id="7" name="文字方塊 6">
            <a:extLst>
              <a:ext uri="{FF2B5EF4-FFF2-40B4-BE49-F238E27FC236}">
                <a16:creationId xmlns:a16="http://schemas.microsoft.com/office/drawing/2014/main" id="{9E745137-E2A4-604D-89DA-3D3A7D46F6F6}"/>
              </a:ext>
            </a:extLst>
          </p:cNvPr>
          <p:cNvSpPr txBox="1"/>
          <p:nvPr/>
        </p:nvSpPr>
        <p:spPr>
          <a:xfrm>
            <a:off x="10627823" y="4376928"/>
            <a:ext cx="492443" cy="1118255"/>
          </a:xfrm>
          <a:prstGeom prst="rect">
            <a:avLst/>
          </a:prstGeom>
          <a:solidFill>
            <a:schemeClr val="bg1"/>
          </a:solidFill>
        </p:spPr>
        <p:txBody>
          <a:bodyPr vert="eaVert" wrap="none" rtlCol="0">
            <a:spAutoFit/>
          </a:bodyPr>
          <a:lstStyle/>
          <a:p>
            <a:r>
              <a:rPr kumimoji="1" lang="zh-TW" altLang="en-US" sz="2000" dirty="0">
                <a:latin typeface="Heiti SC Medium" pitchFamily="2" charset="-128"/>
                <a:ea typeface="Heiti SC Medium" pitchFamily="2" charset="-128"/>
              </a:rPr>
              <a:t>輸出資料</a:t>
            </a:r>
          </a:p>
        </p:txBody>
      </p:sp>
    </p:spTree>
    <p:extLst>
      <p:ext uri="{BB962C8B-B14F-4D97-AF65-F5344CB8AC3E}">
        <p14:creationId xmlns:p14="http://schemas.microsoft.com/office/powerpoint/2010/main" val="1954277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endParaRPr lang="zh-TW" altLang="en-US" dirty="0">
                <a:highlight>
                  <a:srgbClr val="FFFF00"/>
                </a:highlight>
              </a:endParaRPr>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093C22C9-BA61-5D47-8C75-D8E9B7D4FAD7}"/>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A180F520-90D2-4346-A38D-9FBB2FAC34CE}"/>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6DD9128C-5524-7540-B1C1-CC849445154C}"/>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97104782-6A51-424E-BB69-0E5F504A3452}"/>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CA62AA1D-6F1F-E649-8DA3-FF61AF794656}"/>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25CAB52A-54DA-F948-B443-344929F948E6}"/>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2CD77B66-FA97-AD48-92D9-8A6231F0DF26}"/>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B476DE84-7096-5F4C-989E-32AF76313718}"/>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1249319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0.33</a:t>
            </a:r>
          </a:p>
        </p:txBody>
      </p:sp>
      <p:sp>
        <p:nvSpPr>
          <p:cNvPr id="70" name="文字方塊 69">
            <a:extLst>
              <a:ext uri="{FF2B5EF4-FFF2-40B4-BE49-F238E27FC236}">
                <a16:creationId xmlns:a16="http://schemas.microsoft.com/office/drawing/2014/main" id="{1EA8E7A5-B2BB-1044-8D9B-8C30063B1B08}"/>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5CC0FB97-0CDF-154A-B2AA-129AD9A8D727}"/>
              </a:ext>
            </a:extLst>
          </p:cNvPr>
          <p:cNvSpPr txBox="1"/>
          <p:nvPr/>
        </p:nvSpPr>
        <p:spPr>
          <a:xfrm>
            <a:off x="8208359" y="576325"/>
            <a:ext cx="1107996" cy="369332"/>
          </a:xfrm>
          <a:prstGeom prst="rect">
            <a:avLst/>
          </a:prstGeom>
          <a:no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E4B0B555-7A5D-DB49-A947-73290B7EDBAF}"/>
              </a:ext>
            </a:extLst>
          </p:cNvPr>
          <p:cNvSpPr txBox="1"/>
          <p:nvPr/>
        </p:nvSpPr>
        <p:spPr>
          <a:xfrm>
            <a:off x="9900154" y="437825"/>
            <a:ext cx="1338828" cy="646331"/>
          </a:xfrm>
          <a:prstGeom prst="rect">
            <a:avLst/>
          </a:prstGeom>
          <a:solidFill>
            <a:srgbClr val="FFFF00"/>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2D60176E-1025-C543-88FD-FD3D7AC5B6D2}"/>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BCCD6DCA-D508-E240-BBCF-D1EDD099EBD3}"/>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28D8764B-3DEF-AC4D-9F1A-6418239B621E}"/>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2E64A986-2264-0442-A7C3-CF3D3863EA0C}"/>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68A50C59-ED51-6548-9F5A-D7020D59BDA6}"/>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1012738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extLst>
              <p:ext uri="{D42A27DB-BD31-4B8C-83A1-F6EECF244321}">
                <p14:modId xmlns:p14="http://schemas.microsoft.com/office/powerpoint/2010/main" val="2985673207"/>
              </p:ext>
            </p:extLst>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solidFill>
            <a:srgbClr val="FFFF00"/>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no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32348668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2311195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2784069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3355391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4136698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3765246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3758609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0.7</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3894135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pic>
        <p:nvPicPr>
          <p:cNvPr id="5" name="圖片 4">
            <a:extLst>
              <a:ext uri="{FF2B5EF4-FFF2-40B4-BE49-F238E27FC236}">
                <a16:creationId xmlns:a16="http://schemas.microsoft.com/office/drawing/2014/main" id="{C6348A1A-BC54-7A4C-8F44-D84CD873E986}"/>
              </a:ext>
            </a:extLst>
          </p:cNvPr>
          <p:cNvPicPr>
            <a:picLocks noChangeAspect="1"/>
          </p:cNvPicPr>
          <p:nvPr/>
        </p:nvPicPr>
        <p:blipFill>
          <a:blip r:embed="rId2"/>
          <a:stretch>
            <a:fillRect/>
          </a:stretch>
        </p:blipFill>
        <p:spPr>
          <a:xfrm>
            <a:off x="1540817" y="2569027"/>
            <a:ext cx="2579669" cy="1719943"/>
          </a:xfrm>
          <a:prstGeom prst="rect">
            <a:avLst/>
          </a:prstGeom>
        </p:spPr>
      </p:pic>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stCxn id="5" idx="3"/>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198165"/>
            <a:ext cx="492443"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狗</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C8F30576-61CC-E243-BCA1-ACC543E8357E}"/>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spTree>
    <p:extLst>
      <p:ext uri="{BB962C8B-B14F-4D97-AF65-F5344CB8AC3E}">
        <p14:creationId xmlns:p14="http://schemas.microsoft.com/office/powerpoint/2010/main" val="4097880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0.7</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endParaRPr lang="zh-TW" altLang="en-US" dirty="0">
                <a:highlight>
                  <a:srgbClr val="FFFF00"/>
                </a:highlight>
              </a:endParaRPr>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1651102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0.7</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0.29</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0.35</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no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solidFill>
            <a:srgbClr val="FFFF00"/>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3999087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5171930-EC64-674A-82C1-90D8B12BB451}"/>
              </a:ext>
            </a:extLst>
          </p:cNvPr>
          <p:cNvPicPr>
            <a:picLocks noChangeAspect="1"/>
          </p:cNvPicPr>
          <p:nvPr/>
        </p:nvPicPr>
        <p:blipFill>
          <a:blip r:embed="rId2"/>
          <a:stretch>
            <a:fillRect/>
          </a:stretch>
        </p:blipFill>
        <p:spPr>
          <a:xfrm>
            <a:off x="1951037" y="1055544"/>
            <a:ext cx="9826117" cy="4137312"/>
          </a:xfrm>
          <a:prstGeom prst="rect">
            <a:avLst/>
          </a:prstGeom>
        </p:spPr>
      </p:pic>
      <p:sp>
        <p:nvSpPr>
          <p:cNvPr id="6" name="文字方塊 5">
            <a:extLst>
              <a:ext uri="{FF2B5EF4-FFF2-40B4-BE49-F238E27FC236}">
                <a16:creationId xmlns:a16="http://schemas.microsoft.com/office/drawing/2014/main" id="{15748A7F-DDF6-BC45-97BF-75CE5AB704AC}"/>
              </a:ext>
            </a:extLst>
          </p:cNvPr>
          <p:cNvSpPr txBox="1"/>
          <p:nvPr/>
        </p:nvSpPr>
        <p:spPr>
          <a:xfrm>
            <a:off x="1910239" y="402336"/>
            <a:ext cx="4185761"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每次調整完權重輸出的機率值</a:t>
            </a:r>
          </a:p>
        </p:txBody>
      </p:sp>
      <p:sp>
        <p:nvSpPr>
          <p:cNvPr id="7" name="文字方塊 6">
            <a:extLst>
              <a:ext uri="{FF2B5EF4-FFF2-40B4-BE49-F238E27FC236}">
                <a16:creationId xmlns:a16="http://schemas.microsoft.com/office/drawing/2014/main" id="{BE768AD5-292F-104F-A5DF-F7A8884B2F85}"/>
              </a:ext>
            </a:extLst>
          </p:cNvPr>
          <p:cNvSpPr txBox="1"/>
          <p:nvPr/>
        </p:nvSpPr>
        <p:spPr>
          <a:xfrm>
            <a:off x="616434" y="633168"/>
            <a:ext cx="553998" cy="5940088"/>
          </a:xfrm>
          <a:prstGeom prst="rect">
            <a:avLst/>
          </a:prstGeom>
          <a:noFill/>
        </p:spPr>
        <p:txBody>
          <a:bodyPr vert="eaVert" wrap="none" rtlCol="0">
            <a:spAutoFit/>
          </a:bodyPr>
          <a:lstStyle/>
          <a:p>
            <a:r>
              <a:rPr kumimoji="1" lang="zh-TW" altLang="en-US" sz="2400" dirty="0">
                <a:highlight>
                  <a:srgbClr val="FFFF00"/>
                </a:highlight>
                <a:latin typeface="Heiti SC Medium" pitchFamily="2" charset="-128"/>
                <a:ea typeface="Heiti SC Medium" pitchFamily="2" charset="-128"/>
              </a:rPr>
              <a:t>讀取完資料集所有的圖片視為完成一次迭代</a:t>
            </a:r>
          </a:p>
        </p:txBody>
      </p:sp>
      <p:sp>
        <p:nvSpPr>
          <p:cNvPr id="9" name="左大括弧 8">
            <a:extLst>
              <a:ext uri="{FF2B5EF4-FFF2-40B4-BE49-F238E27FC236}">
                <a16:creationId xmlns:a16="http://schemas.microsoft.com/office/drawing/2014/main" id="{C9A1A4BD-91F4-3548-AD0D-73B5AC073B46}"/>
              </a:ext>
            </a:extLst>
          </p:cNvPr>
          <p:cNvSpPr/>
          <p:nvPr/>
        </p:nvSpPr>
        <p:spPr>
          <a:xfrm>
            <a:off x="1255776" y="1804416"/>
            <a:ext cx="654463" cy="3279648"/>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10" name="文字方塊 9">
            <a:extLst>
              <a:ext uri="{FF2B5EF4-FFF2-40B4-BE49-F238E27FC236}">
                <a16:creationId xmlns:a16="http://schemas.microsoft.com/office/drawing/2014/main" id="{AE601DF1-E21E-B644-9B29-53C431B74D5E}"/>
              </a:ext>
            </a:extLst>
          </p:cNvPr>
          <p:cNvSpPr txBox="1"/>
          <p:nvPr/>
        </p:nvSpPr>
        <p:spPr>
          <a:xfrm>
            <a:off x="3693996" y="5993999"/>
            <a:ext cx="6340197" cy="461665"/>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越多次迭代，類神經網路能夠學習的次數越多</a:t>
            </a:r>
          </a:p>
        </p:txBody>
      </p:sp>
      <p:sp>
        <p:nvSpPr>
          <p:cNvPr id="11" name="左大括弧 10">
            <a:extLst>
              <a:ext uri="{FF2B5EF4-FFF2-40B4-BE49-F238E27FC236}">
                <a16:creationId xmlns:a16="http://schemas.microsoft.com/office/drawing/2014/main" id="{9D71D295-05B1-7647-99D8-2A1A6EA86A2F}"/>
              </a:ext>
            </a:extLst>
          </p:cNvPr>
          <p:cNvSpPr/>
          <p:nvPr/>
        </p:nvSpPr>
        <p:spPr>
          <a:xfrm rot="16200000">
            <a:off x="6539823" y="707204"/>
            <a:ext cx="654463" cy="9625767"/>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Tree>
    <p:extLst>
      <p:ext uri="{BB962C8B-B14F-4D97-AF65-F5344CB8AC3E}">
        <p14:creationId xmlns:p14="http://schemas.microsoft.com/office/powerpoint/2010/main" val="1560396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57B2AC-0893-4946-8D29-0C3560EC74C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類神經網路訓練好之後？</a:t>
            </a:r>
          </a:p>
        </p:txBody>
      </p:sp>
      <p:pic>
        <p:nvPicPr>
          <p:cNvPr id="7" name="圖片 6">
            <a:extLst>
              <a:ext uri="{FF2B5EF4-FFF2-40B4-BE49-F238E27FC236}">
                <a16:creationId xmlns:a16="http://schemas.microsoft.com/office/drawing/2014/main" id="{BA404041-3718-7B44-9796-A224C0B3BD75}"/>
              </a:ext>
            </a:extLst>
          </p:cNvPr>
          <p:cNvPicPr>
            <a:picLocks noChangeAspect="1"/>
          </p:cNvPicPr>
          <p:nvPr/>
        </p:nvPicPr>
        <p:blipFill>
          <a:blip r:embed="rId2"/>
          <a:stretch>
            <a:fillRect/>
          </a:stretch>
        </p:blipFill>
        <p:spPr>
          <a:xfrm>
            <a:off x="968355" y="1690688"/>
            <a:ext cx="10255289" cy="4500251"/>
          </a:xfrm>
          <a:prstGeom prst="rect">
            <a:avLst/>
          </a:prstGeom>
        </p:spPr>
      </p:pic>
    </p:spTree>
    <p:extLst>
      <p:ext uri="{BB962C8B-B14F-4D97-AF65-F5344CB8AC3E}">
        <p14:creationId xmlns:p14="http://schemas.microsoft.com/office/powerpoint/2010/main" val="2538233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57B2AC-0893-4946-8D29-0C3560EC74C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類神經網路訓練好之後？</a:t>
            </a:r>
          </a:p>
        </p:txBody>
      </p:sp>
      <p:pic>
        <p:nvPicPr>
          <p:cNvPr id="4" name="圖片 3">
            <a:extLst>
              <a:ext uri="{FF2B5EF4-FFF2-40B4-BE49-F238E27FC236}">
                <a16:creationId xmlns:a16="http://schemas.microsoft.com/office/drawing/2014/main" id="{23A03929-9BBE-D848-AA8D-7C9918E9B63A}"/>
              </a:ext>
            </a:extLst>
          </p:cNvPr>
          <p:cNvPicPr>
            <a:picLocks noChangeAspect="1"/>
          </p:cNvPicPr>
          <p:nvPr/>
        </p:nvPicPr>
        <p:blipFill>
          <a:blip r:embed="rId2"/>
          <a:stretch>
            <a:fillRect/>
          </a:stretch>
        </p:blipFill>
        <p:spPr>
          <a:xfrm>
            <a:off x="919746" y="1690688"/>
            <a:ext cx="10352508" cy="4432703"/>
          </a:xfrm>
          <a:prstGeom prst="rect">
            <a:avLst/>
          </a:prstGeom>
        </p:spPr>
      </p:pic>
    </p:spTree>
    <p:extLst>
      <p:ext uri="{BB962C8B-B14F-4D97-AF65-F5344CB8AC3E}">
        <p14:creationId xmlns:p14="http://schemas.microsoft.com/office/powerpoint/2010/main" val="41559806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57B2AC-0893-4946-8D29-0C3560EC74C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類神經網路訓練好之後？</a:t>
            </a:r>
          </a:p>
        </p:txBody>
      </p:sp>
      <p:pic>
        <p:nvPicPr>
          <p:cNvPr id="4" name="圖片 3">
            <a:extLst>
              <a:ext uri="{FF2B5EF4-FFF2-40B4-BE49-F238E27FC236}">
                <a16:creationId xmlns:a16="http://schemas.microsoft.com/office/drawing/2014/main" id="{23A03929-9BBE-D848-AA8D-7C9918E9B63A}"/>
              </a:ext>
            </a:extLst>
          </p:cNvPr>
          <p:cNvPicPr>
            <a:picLocks noChangeAspect="1"/>
          </p:cNvPicPr>
          <p:nvPr/>
        </p:nvPicPr>
        <p:blipFill rotWithShape="1">
          <a:blip r:embed="rId2"/>
          <a:srcRect l="5131" t="37221" r="78617" b="22897"/>
          <a:stretch/>
        </p:blipFill>
        <p:spPr>
          <a:xfrm>
            <a:off x="2499360" y="1914145"/>
            <a:ext cx="1682496" cy="1767839"/>
          </a:xfrm>
          <a:prstGeom prst="rect">
            <a:avLst/>
          </a:prstGeom>
        </p:spPr>
      </p:pic>
      <p:pic>
        <p:nvPicPr>
          <p:cNvPr id="5" name="圖片 4">
            <a:extLst>
              <a:ext uri="{FF2B5EF4-FFF2-40B4-BE49-F238E27FC236}">
                <a16:creationId xmlns:a16="http://schemas.microsoft.com/office/drawing/2014/main" id="{27B7EF52-4CDB-4847-9008-AAB3D33FA876}"/>
              </a:ext>
            </a:extLst>
          </p:cNvPr>
          <p:cNvPicPr>
            <a:picLocks noChangeAspect="1"/>
          </p:cNvPicPr>
          <p:nvPr/>
        </p:nvPicPr>
        <p:blipFill rotWithShape="1">
          <a:blip r:embed="rId3"/>
          <a:srcRect l="4467" t="38627" r="79127" b="22090"/>
          <a:stretch/>
        </p:blipFill>
        <p:spPr>
          <a:xfrm>
            <a:off x="2499360" y="4294633"/>
            <a:ext cx="1682496" cy="1767840"/>
          </a:xfrm>
          <a:prstGeom prst="rect">
            <a:avLst/>
          </a:prstGeom>
        </p:spPr>
      </p:pic>
      <p:sp>
        <p:nvSpPr>
          <p:cNvPr id="10" name="文字方塊 9">
            <a:extLst>
              <a:ext uri="{FF2B5EF4-FFF2-40B4-BE49-F238E27FC236}">
                <a16:creationId xmlns:a16="http://schemas.microsoft.com/office/drawing/2014/main" id="{B91AD3A6-76CD-0643-B8EC-36F4035FAA39}"/>
              </a:ext>
            </a:extLst>
          </p:cNvPr>
          <p:cNvSpPr txBox="1"/>
          <p:nvPr/>
        </p:nvSpPr>
        <p:spPr>
          <a:xfrm>
            <a:off x="5974080" y="2444121"/>
            <a:ext cx="3105337" cy="707886"/>
          </a:xfrm>
          <a:prstGeom prst="rect">
            <a:avLst/>
          </a:prstGeom>
          <a:noFill/>
        </p:spPr>
        <p:txBody>
          <a:bodyPr wrap="none" rtlCol="0">
            <a:spAutoFit/>
          </a:bodyPr>
          <a:lstStyle/>
          <a:p>
            <a:r>
              <a:rPr kumimoji="1" lang="zh-TW" altLang="en-US" sz="2000" dirty="0">
                <a:latin typeface="Heiti SC Medium" pitchFamily="2" charset="-128"/>
                <a:ea typeface="Heiti SC Medium" pitchFamily="2" charset="-128"/>
              </a:rPr>
              <a:t>此張圖片是狗的機率是</a:t>
            </a:r>
            <a:r>
              <a:rPr kumimoji="1" lang="en-US" altLang="zh-TW" sz="2000" dirty="0">
                <a:latin typeface="Heiti SC Medium" pitchFamily="2" charset="-128"/>
                <a:ea typeface="Heiti SC Medium" pitchFamily="2" charset="-128"/>
              </a:rPr>
              <a:t>0.2</a:t>
            </a:r>
          </a:p>
          <a:p>
            <a:r>
              <a:rPr kumimoji="1" lang="zh-TW" altLang="en-US" sz="2000" dirty="0">
                <a:latin typeface="Heiti SC Medium" pitchFamily="2" charset="-128"/>
                <a:ea typeface="Heiti SC Medium" pitchFamily="2" charset="-128"/>
              </a:rPr>
              <a:t>此張圖片是貓的機率是</a:t>
            </a:r>
            <a:r>
              <a:rPr kumimoji="1" lang="en-US" altLang="zh-TW" sz="2000" dirty="0">
                <a:latin typeface="Heiti SC Medium" pitchFamily="2" charset="-128"/>
                <a:ea typeface="Heiti SC Medium" pitchFamily="2" charset="-128"/>
              </a:rPr>
              <a:t>0.7</a:t>
            </a:r>
          </a:p>
        </p:txBody>
      </p:sp>
      <p:sp>
        <p:nvSpPr>
          <p:cNvPr id="11" name="文字方塊 10">
            <a:extLst>
              <a:ext uri="{FF2B5EF4-FFF2-40B4-BE49-F238E27FC236}">
                <a16:creationId xmlns:a16="http://schemas.microsoft.com/office/drawing/2014/main" id="{BEE11E45-142D-614D-A297-1D431FE4E6B1}"/>
              </a:ext>
            </a:extLst>
          </p:cNvPr>
          <p:cNvSpPr txBox="1"/>
          <p:nvPr/>
        </p:nvSpPr>
        <p:spPr>
          <a:xfrm>
            <a:off x="5974080" y="4824610"/>
            <a:ext cx="3219151" cy="707886"/>
          </a:xfrm>
          <a:prstGeom prst="rect">
            <a:avLst/>
          </a:prstGeom>
          <a:noFill/>
        </p:spPr>
        <p:txBody>
          <a:bodyPr wrap="none" rtlCol="0">
            <a:spAutoFit/>
          </a:bodyPr>
          <a:lstStyle/>
          <a:p>
            <a:r>
              <a:rPr kumimoji="1" lang="zh-TW" altLang="en-US" sz="2000" dirty="0">
                <a:latin typeface="Heiti SC Medium" pitchFamily="2" charset="-128"/>
                <a:ea typeface="Heiti SC Medium" pitchFamily="2" charset="-128"/>
              </a:rPr>
              <a:t>此張圖片是狗的機率是</a:t>
            </a:r>
            <a:r>
              <a:rPr kumimoji="1" lang="en-US" altLang="zh-TW" sz="2000" dirty="0">
                <a:latin typeface="Heiti SC Medium" pitchFamily="2" charset="-128"/>
                <a:ea typeface="Heiti SC Medium" pitchFamily="2" charset="-128"/>
              </a:rPr>
              <a:t>0.43</a:t>
            </a:r>
          </a:p>
          <a:p>
            <a:r>
              <a:rPr kumimoji="1" lang="zh-TW" altLang="en-US" sz="2000" dirty="0">
                <a:latin typeface="Heiti SC Medium" pitchFamily="2" charset="-128"/>
                <a:ea typeface="Heiti SC Medium" pitchFamily="2" charset="-128"/>
              </a:rPr>
              <a:t>此張圖片是貓的機率是</a:t>
            </a:r>
            <a:r>
              <a:rPr kumimoji="1" lang="en-US" altLang="zh-TW" sz="2000" dirty="0">
                <a:latin typeface="Heiti SC Medium" pitchFamily="2" charset="-128"/>
                <a:ea typeface="Heiti SC Medium" pitchFamily="2" charset="-128"/>
              </a:rPr>
              <a:t>0.47</a:t>
            </a:r>
          </a:p>
        </p:txBody>
      </p:sp>
      <p:cxnSp>
        <p:nvCxnSpPr>
          <p:cNvPr id="13" name="直線箭頭接點 12">
            <a:extLst>
              <a:ext uri="{FF2B5EF4-FFF2-40B4-BE49-F238E27FC236}">
                <a16:creationId xmlns:a16="http://schemas.microsoft.com/office/drawing/2014/main" id="{B68F2FBC-A88F-A64F-8112-847D00EC1ABD}"/>
              </a:ext>
            </a:extLst>
          </p:cNvPr>
          <p:cNvCxnSpPr>
            <a:stCxn id="4" idx="3"/>
            <a:endCxn id="10" idx="1"/>
          </p:cNvCxnSpPr>
          <p:nvPr/>
        </p:nvCxnSpPr>
        <p:spPr>
          <a:xfrm flipV="1">
            <a:off x="4181856" y="2798064"/>
            <a:ext cx="17922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箭頭接點 13">
            <a:extLst>
              <a:ext uri="{FF2B5EF4-FFF2-40B4-BE49-F238E27FC236}">
                <a16:creationId xmlns:a16="http://schemas.microsoft.com/office/drawing/2014/main" id="{50914483-8E4D-CE47-B929-C253809AE821}"/>
              </a:ext>
            </a:extLst>
          </p:cNvPr>
          <p:cNvCxnSpPr>
            <a:cxnSpLocks/>
            <a:stCxn id="5" idx="3"/>
            <a:endCxn id="11" idx="1"/>
          </p:cNvCxnSpPr>
          <p:nvPr/>
        </p:nvCxnSpPr>
        <p:spPr>
          <a:xfrm>
            <a:off x="4181856" y="5178553"/>
            <a:ext cx="1792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C79727F1-02E2-6D42-B671-C3845D82E8E1}"/>
              </a:ext>
            </a:extLst>
          </p:cNvPr>
          <p:cNvSpPr txBox="1"/>
          <p:nvPr/>
        </p:nvSpPr>
        <p:spPr>
          <a:xfrm>
            <a:off x="2840736" y="3757476"/>
            <a:ext cx="6032421"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為什麽有這樣的差異？有什麼可能的原因？</a:t>
            </a:r>
          </a:p>
        </p:txBody>
      </p:sp>
    </p:spTree>
    <p:extLst>
      <p:ext uri="{BB962C8B-B14F-4D97-AF65-F5344CB8AC3E}">
        <p14:creationId xmlns:p14="http://schemas.microsoft.com/office/powerpoint/2010/main" val="5726578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實際上</a:t>
            </a:r>
            <a:r>
              <a:rPr kumimoji="1" lang="en-US" altLang="zh-TW" dirty="0">
                <a:latin typeface="Heiti SC Medium" pitchFamily="2" charset="-128"/>
                <a:ea typeface="Heiti SC Medium" pitchFamily="2" charset="-128"/>
              </a:rPr>
              <a:t> </a:t>
            </a:r>
            <a:r>
              <a:rPr kumimoji="1" lang="zh-TW" altLang="en-US" dirty="0">
                <a:latin typeface="Heiti SC Medium" pitchFamily="2" charset="-128"/>
                <a:ea typeface="Heiti SC Medium" pitchFamily="2" charset="-128"/>
              </a:rPr>
              <a:t>類神經網路是這樣</a:t>
            </a:r>
            <a:r>
              <a:rPr kumimoji="1" lang="en-US" altLang="zh-TW" dirty="0">
                <a:latin typeface="Heiti SC Medium" pitchFamily="2" charset="-128"/>
                <a:ea typeface="Heiti SC Medium" pitchFamily="2" charset="-128"/>
              </a:rPr>
              <a:t>…</a:t>
            </a:r>
            <a:endParaRPr kumimoji="1" lang="zh-TW" altLang="en-US" dirty="0"/>
          </a:p>
        </p:txBody>
      </p:sp>
      <p:grpSp>
        <p:nvGrpSpPr>
          <p:cNvPr id="4" name="群組 3">
            <a:extLst>
              <a:ext uri="{FF2B5EF4-FFF2-40B4-BE49-F238E27FC236}">
                <a16:creationId xmlns:a16="http://schemas.microsoft.com/office/drawing/2014/main" id="{D234CE5F-796A-0D48-95C2-9339098D5794}"/>
              </a:ext>
            </a:extLst>
          </p:cNvPr>
          <p:cNvGrpSpPr/>
          <p:nvPr/>
        </p:nvGrpSpPr>
        <p:grpSpPr>
          <a:xfrm>
            <a:off x="1907721" y="1735134"/>
            <a:ext cx="8376558" cy="4855030"/>
            <a:chOff x="1295400" y="903514"/>
            <a:chExt cx="8376558" cy="4855030"/>
          </a:xfrm>
        </p:grpSpPr>
        <p:sp>
          <p:nvSpPr>
            <p:cNvPr id="5" name="橢圓 4">
              <a:extLst>
                <a:ext uri="{FF2B5EF4-FFF2-40B4-BE49-F238E27FC236}">
                  <a16:creationId xmlns:a16="http://schemas.microsoft.com/office/drawing/2014/main" id="{DD00AD7D-1E82-CC47-9FD9-D78E8441ED14}"/>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295400" y="1268186"/>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295400" y="2237014"/>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295400" y="3205842"/>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295400" y="5393871"/>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5"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D7C6C54E-76E5-B048-9845-D41B759F93EA}"/>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26" name="直線箭頭接點 25">
              <a:extLst>
                <a:ext uri="{FF2B5EF4-FFF2-40B4-BE49-F238E27FC236}">
                  <a16:creationId xmlns:a16="http://schemas.microsoft.com/office/drawing/2014/main" id="{8151ED1D-C19E-2748-B1E8-7F796E29AE2A}"/>
                </a:ext>
              </a:extLst>
            </p:cNvPr>
            <p:cNvCxnSpPr>
              <a:cxnSpLocks/>
              <a:stCxn id="25" idx="6"/>
              <a:endCxn id="27"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grpSp>
      <p:sp>
        <p:nvSpPr>
          <p:cNvPr id="28" name="橢圓 27">
            <a:extLst>
              <a:ext uri="{FF2B5EF4-FFF2-40B4-BE49-F238E27FC236}">
                <a16:creationId xmlns:a16="http://schemas.microsoft.com/office/drawing/2014/main" id="{873A4F0C-B1B7-A645-A179-2A00A777B198}"/>
              </a:ext>
            </a:extLst>
          </p:cNvPr>
          <p:cNvSpPr/>
          <p:nvPr/>
        </p:nvSpPr>
        <p:spPr>
          <a:xfrm>
            <a:off x="2380015" y="1495648"/>
            <a:ext cx="1236304" cy="517071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4951358"/>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2234855"/>
            <a:ext cx="996867" cy="361453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5719395"/>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4516551"/>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9442553" y="4516551"/>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輸出值</a:t>
            </a:r>
          </a:p>
        </p:txBody>
      </p:sp>
      <p:sp>
        <p:nvSpPr>
          <p:cNvPr id="34" name="文字方塊 33">
            <a:extLst>
              <a:ext uri="{FF2B5EF4-FFF2-40B4-BE49-F238E27FC236}">
                <a16:creationId xmlns:a16="http://schemas.microsoft.com/office/drawing/2014/main" id="{A41CFA09-DEE6-4E4C-A550-6D4C1BA9EA81}"/>
              </a:ext>
            </a:extLst>
          </p:cNvPr>
          <p:cNvSpPr txBox="1"/>
          <p:nvPr/>
        </p:nvSpPr>
        <p:spPr>
          <a:xfrm>
            <a:off x="6559746" y="5719395"/>
            <a:ext cx="4031873" cy="707886"/>
          </a:xfrm>
          <a:prstGeom prst="rect">
            <a:avLst/>
          </a:prstGeom>
          <a:noFill/>
        </p:spPr>
        <p:txBody>
          <a:bodyPr wrap="none" rtlCol="0">
            <a:spAutoFit/>
          </a:bodyPr>
          <a:lstStyle/>
          <a:p>
            <a:r>
              <a:rPr kumimoji="1" lang="zh-TW" altLang="en-US" sz="2000" dirty="0">
                <a:highlight>
                  <a:srgbClr val="FFFF00"/>
                </a:highlight>
                <a:latin typeface="Heiti SC Medium" pitchFamily="2" charset="-128"/>
                <a:ea typeface="Heiti SC Medium" pitchFamily="2" charset="-128"/>
              </a:rPr>
              <a:t>輸入值與對應的權重相乘後加總，</a:t>
            </a:r>
            <a:endParaRPr kumimoji="1" lang="en-US" altLang="zh-TW" sz="2000" dirty="0">
              <a:highlight>
                <a:srgbClr val="FFFF00"/>
              </a:highlight>
              <a:latin typeface="Heiti SC Medium" pitchFamily="2" charset="-128"/>
              <a:ea typeface="Heiti SC Medium" pitchFamily="2" charset="-128"/>
            </a:endParaRPr>
          </a:p>
          <a:p>
            <a:r>
              <a:rPr kumimoji="1" lang="zh-TW" altLang="en-US" sz="2000" dirty="0">
                <a:highlight>
                  <a:srgbClr val="FFFF00"/>
                </a:highlight>
                <a:latin typeface="Heiti SC Medium" pitchFamily="2" charset="-128"/>
                <a:ea typeface="Heiti SC Medium" pitchFamily="2" charset="-128"/>
              </a:rPr>
              <a:t>再透過激勵函數轉換成輸出值。</a:t>
            </a:r>
          </a:p>
        </p:txBody>
      </p:sp>
    </p:spTree>
    <p:extLst>
      <p:ext uri="{BB962C8B-B14F-4D97-AF65-F5344CB8AC3E}">
        <p14:creationId xmlns:p14="http://schemas.microsoft.com/office/powerpoint/2010/main" val="22533124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圖片 25">
            <a:extLst>
              <a:ext uri="{FF2B5EF4-FFF2-40B4-BE49-F238E27FC236}">
                <a16:creationId xmlns:a16="http://schemas.microsoft.com/office/drawing/2014/main" id="{D27EA316-EECB-484F-9400-5BF37D8C5F23}"/>
              </a:ext>
            </a:extLst>
          </p:cNvPr>
          <p:cNvPicPr>
            <a:picLocks noChangeAspect="1"/>
          </p:cNvPicPr>
          <p:nvPr/>
        </p:nvPicPr>
        <p:blipFill>
          <a:blip r:embed="rId2"/>
          <a:stretch>
            <a:fillRect/>
          </a:stretch>
        </p:blipFill>
        <p:spPr>
          <a:xfrm>
            <a:off x="391504" y="2766894"/>
            <a:ext cx="1813233" cy="1208937"/>
          </a:xfrm>
          <a:prstGeom prst="rect">
            <a:avLst/>
          </a:prstGeom>
        </p:spPr>
      </p:pic>
      <p:sp>
        <p:nvSpPr>
          <p:cNvPr id="31" name="文字方塊 30">
            <a:extLst>
              <a:ext uri="{FF2B5EF4-FFF2-40B4-BE49-F238E27FC236}">
                <a16:creationId xmlns:a16="http://schemas.microsoft.com/office/drawing/2014/main" id="{AD056E9D-9B9F-B04D-9319-6228CBC01D5C}"/>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sp>
        <p:nvSpPr>
          <p:cNvPr id="12" name="橢圓 11">
            <a:extLst>
              <a:ext uri="{FF2B5EF4-FFF2-40B4-BE49-F238E27FC236}">
                <a16:creationId xmlns:a16="http://schemas.microsoft.com/office/drawing/2014/main" id="{A34F59E1-158D-6948-9F21-1634B579A3D4}"/>
              </a:ext>
            </a:extLst>
          </p:cNvPr>
          <p:cNvSpPr>
            <a:spLocks noChangeAspect="1"/>
          </p:cNvSpPr>
          <p:nvPr/>
        </p:nvSpPr>
        <p:spPr>
          <a:xfrm>
            <a:off x="703693" y="2912333"/>
            <a:ext cx="540000" cy="54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61" name="群組 60">
            <a:extLst>
              <a:ext uri="{FF2B5EF4-FFF2-40B4-BE49-F238E27FC236}">
                <a16:creationId xmlns:a16="http://schemas.microsoft.com/office/drawing/2014/main" id="{5495AB3C-AA73-F94F-9D45-DD6D02BD817A}"/>
              </a:ext>
            </a:extLst>
          </p:cNvPr>
          <p:cNvGrpSpPr/>
          <p:nvPr/>
        </p:nvGrpSpPr>
        <p:grpSpPr>
          <a:xfrm>
            <a:off x="914752" y="1001485"/>
            <a:ext cx="9739642" cy="4855030"/>
            <a:chOff x="-67684" y="903514"/>
            <a:chExt cx="9739642" cy="4855030"/>
          </a:xfrm>
        </p:grpSpPr>
        <p:sp>
          <p:nvSpPr>
            <p:cNvPr id="2" name="橢圓 1">
              <a:extLst>
                <a:ext uri="{FF2B5EF4-FFF2-40B4-BE49-F238E27FC236}">
                  <a16:creationId xmlns:a16="http://schemas.microsoft.com/office/drawing/2014/main" id="{485EEE3F-0A99-574F-A385-91F56A64C410}"/>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5" name="橢圓 4">
              <a:extLst>
                <a:ext uri="{FF2B5EF4-FFF2-40B4-BE49-F238E27FC236}">
                  <a16:creationId xmlns:a16="http://schemas.microsoft.com/office/drawing/2014/main" id="{70D519BF-7F4A-7746-8CFC-160B6CFA0E82}"/>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9A0F2E03-BC6A-2543-A1E4-AD08E4E00EDE}"/>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AA765508-2392-A74C-9F9B-1BC130C4B7D6}"/>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8" name="文字方塊 7">
              <a:extLst>
                <a:ext uri="{FF2B5EF4-FFF2-40B4-BE49-F238E27FC236}">
                  <a16:creationId xmlns:a16="http://schemas.microsoft.com/office/drawing/2014/main" id="{EB610BCB-B0E2-0B48-BC7E-BA27FC7034D8}"/>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4" name="直線箭頭接點 13">
              <a:extLst>
                <a:ext uri="{FF2B5EF4-FFF2-40B4-BE49-F238E27FC236}">
                  <a16:creationId xmlns:a16="http://schemas.microsoft.com/office/drawing/2014/main" id="{629CA66F-74F8-AC40-8DBE-3CC42EA298AF}"/>
                </a:ext>
              </a:extLst>
            </p:cNvPr>
            <p:cNvCxnSpPr>
              <a:cxnSpLocks/>
              <a:stCxn id="34" idx="7"/>
              <a:endCxn id="5" idx="2"/>
            </p:cNvCxnSpPr>
            <p:nvPr/>
          </p:nvCxnSpPr>
          <p:spPr>
            <a:xfrm flipV="1">
              <a:off x="764365" y="2237015"/>
              <a:ext cx="1249491" cy="7511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9ADF8FE0-6621-1B40-BDBE-160105E2AD62}"/>
                </a:ext>
              </a:extLst>
            </p:cNvPr>
            <p:cNvCxnSpPr>
              <a:cxnSpLocks/>
              <a:stCxn id="36" idx="6"/>
              <a:endCxn id="6" idx="2"/>
            </p:cNvCxnSpPr>
            <p:nvPr/>
          </p:nvCxnSpPr>
          <p:spPr>
            <a:xfrm flipV="1">
              <a:off x="855684" y="3205844"/>
              <a:ext cx="1158172" cy="5773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8AE047EB-638C-1F4B-B64B-5FF349A8972D}"/>
                </a:ext>
              </a:extLst>
            </p:cNvPr>
            <p:cNvCxnSpPr>
              <a:cxnSpLocks/>
              <a:stCxn id="40" idx="4"/>
              <a:endCxn id="7" idx="2"/>
            </p:cNvCxnSpPr>
            <p:nvPr/>
          </p:nvCxnSpPr>
          <p:spPr>
            <a:xfrm>
              <a:off x="-67684" y="4065817"/>
              <a:ext cx="2081540" cy="1328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橢圓 19">
                  <a:extLst>
                    <a:ext uri="{FF2B5EF4-FFF2-40B4-BE49-F238E27FC236}">
                      <a16:creationId xmlns:a16="http://schemas.microsoft.com/office/drawing/2014/main" id="{9BCFA655-0E2D-8E4F-A147-42E086F90685}"/>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3"/>
                  <a:stretch>
                    <a:fillRect/>
                  </a:stretch>
                </a:blipFill>
                <a:ln w="28575">
                  <a:solidFill>
                    <a:schemeClr val="tx1"/>
                  </a:solidFill>
                </a:ln>
              </p:spPr>
              <p:txBody>
                <a:bodyPr/>
                <a:lstStyle/>
                <a:p>
                  <a:r>
                    <a:rPr lang="zh-TW" altLang="en-US">
                      <a:noFill/>
                    </a:rPr>
                    <a:t> </a:t>
                  </a:r>
                </a:p>
              </p:txBody>
            </p:sp>
          </mc:Fallback>
        </mc:AlternateContent>
        <p:cxnSp>
          <p:nvCxnSpPr>
            <p:cNvPr id="21" name="直線箭頭接點 20">
              <a:extLst>
                <a:ext uri="{FF2B5EF4-FFF2-40B4-BE49-F238E27FC236}">
                  <a16:creationId xmlns:a16="http://schemas.microsoft.com/office/drawing/2014/main" id="{4AC561A3-9063-F644-9763-FB9671517B4E}"/>
                </a:ext>
              </a:extLst>
            </p:cNvPr>
            <p:cNvCxnSpPr>
              <a:cxnSpLocks/>
              <a:stCxn id="2" idx="6"/>
              <a:endCxn id="20"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箭頭接點 24">
              <a:extLst>
                <a:ext uri="{FF2B5EF4-FFF2-40B4-BE49-F238E27FC236}">
                  <a16:creationId xmlns:a16="http://schemas.microsoft.com/office/drawing/2014/main" id="{1FFDA05C-52AA-DA43-AF21-3770F8B7D83D}"/>
                </a:ext>
              </a:extLst>
            </p:cNvPr>
            <p:cNvCxnSpPr>
              <a:cxnSpLocks/>
              <a:stCxn id="5" idx="6"/>
              <a:endCxn id="20"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箭頭接點 27">
              <a:extLst>
                <a:ext uri="{FF2B5EF4-FFF2-40B4-BE49-F238E27FC236}">
                  <a16:creationId xmlns:a16="http://schemas.microsoft.com/office/drawing/2014/main" id="{CA42CC41-F8AF-584A-93D6-8CD9E83AF381}"/>
                </a:ext>
              </a:extLst>
            </p:cNvPr>
            <p:cNvCxnSpPr>
              <a:cxnSpLocks/>
              <a:stCxn id="6" idx="6"/>
              <a:endCxn id="20"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箭頭接點 38">
              <a:extLst>
                <a:ext uri="{FF2B5EF4-FFF2-40B4-BE49-F238E27FC236}">
                  <a16:creationId xmlns:a16="http://schemas.microsoft.com/office/drawing/2014/main" id="{B3A2F159-60F6-9846-985C-74DAA96B1092}"/>
                </a:ext>
              </a:extLst>
            </p:cNvPr>
            <p:cNvCxnSpPr>
              <a:cxnSpLocks/>
              <a:stCxn id="7" idx="6"/>
              <a:endCxn id="20"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EA856D4D-F311-C442-B58E-1AE96B5926AD}"/>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43" name="文字方塊 42">
              <a:extLst>
                <a:ext uri="{FF2B5EF4-FFF2-40B4-BE49-F238E27FC236}">
                  <a16:creationId xmlns:a16="http://schemas.microsoft.com/office/drawing/2014/main" id="{01BBEF80-5334-4640-A4C3-F8BA6B46AD2C}"/>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44" name="文字方塊 43">
              <a:extLst>
                <a:ext uri="{FF2B5EF4-FFF2-40B4-BE49-F238E27FC236}">
                  <a16:creationId xmlns:a16="http://schemas.microsoft.com/office/drawing/2014/main" id="{93725281-AA74-9149-826D-605F762433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45" name="文字方塊 44">
              <a:extLst>
                <a:ext uri="{FF2B5EF4-FFF2-40B4-BE49-F238E27FC236}">
                  <a16:creationId xmlns:a16="http://schemas.microsoft.com/office/drawing/2014/main" id="{51476BA2-05F8-E748-A6B8-720168BF1DF9}"/>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46" name="文字方塊 45">
              <a:extLst>
                <a:ext uri="{FF2B5EF4-FFF2-40B4-BE49-F238E27FC236}">
                  <a16:creationId xmlns:a16="http://schemas.microsoft.com/office/drawing/2014/main" id="{BB027ECF-71C9-9240-8DEE-92E94BF83417}"/>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47" name="直線箭頭接點 46">
              <a:extLst>
                <a:ext uri="{FF2B5EF4-FFF2-40B4-BE49-F238E27FC236}">
                  <a16:creationId xmlns:a16="http://schemas.microsoft.com/office/drawing/2014/main" id="{5FA29870-C59C-334A-9292-2A9FF5598A65}"/>
                </a:ext>
              </a:extLst>
            </p:cNvPr>
            <p:cNvCxnSpPr>
              <a:cxnSpLocks/>
              <a:stCxn id="20" idx="6"/>
              <a:endCxn id="52"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橢圓 51">
              <a:extLst>
                <a:ext uri="{FF2B5EF4-FFF2-40B4-BE49-F238E27FC236}">
                  <a16:creationId xmlns:a16="http://schemas.microsoft.com/office/drawing/2014/main" id="{8E025905-F474-A840-90BB-67E45137B98B}"/>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55" name="直線箭頭接點 54">
              <a:extLst>
                <a:ext uri="{FF2B5EF4-FFF2-40B4-BE49-F238E27FC236}">
                  <a16:creationId xmlns:a16="http://schemas.microsoft.com/office/drawing/2014/main" id="{6BA33C5C-A8A1-4647-AEFF-5AC6484727BB}"/>
                </a:ext>
              </a:extLst>
            </p:cNvPr>
            <p:cNvCxnSpPr>
              <a:cxnSpLocks/>
              <a:stCxn id="52" idx="6"/>
              <a:endCxn id="58"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橢圓 57">
              <a:extLst>
                <a:ext uri="{FF2B5EF4-FFF2-40B4-BE49-F238E27FC236}">
                  <a16:creationId xmlns:a16="http://schemas.microsoft.com/office/drawing/2014/main" id="{04C4A80B-797C-3144-BD25-B5CD6E1C2B4C}"/>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highlight>
                    <a:srgbClr val="FFFF00"/>
                  </a:highlight>
                  <a:latin typeface="Heiti SC Medium" pitchFamily="2" charset="-128"/>
                  <a:ea typeface="Heiti SC Medium" pitchFamily="2" charset="-128"/>
                </a:rPr>
                <a:t>狗</a:t>
              </a:r>
            </a:p>
          </p:txBody>
        </p:sp>
        <p:cxnSp>
          <p:nvCxnSpPr>
            <p:cNvPr id="10" name="直線箭頭接點 9">
              <a:extLst>
                <a:ext uri="{FF2B5EF4-FFF2-40B4-BE49-F238E27FC236}">
                  <a16:creationId xmlns:a16="http://schemas.microsoft.com/office/drawing/2014/main" id="{118E7021-26EA-9D46-AEE8-12BA995BBD18}"/>
                </a:ext>
              </a:extLst>
            </p:cNvPr>
            <p:cNvCxnSpPr>
              <a:cxnSpLocks/>
              <a:stCxn id="12" idx="0"/>
              <a:endCxn id="2" idx="2"/>
            </p:cNvCxnSpPr>
            <p:nvPr/>
          </p:nvCxnSpPr>
          <p:spPr>
            <a:xfrm flipV="1">
              <a:off x="-8743" y="1268186"/>
              <a:ext cx="2022599" cy="15461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橢圓 33">
            <a:extLst>
              <a:ext uri="{FF2B5EF4-FFF2-40B4-BE49-F238E27FC236}">
                <a16:creationId xmlns:a16="http://schemas.microsoft.com/office/drawing/2014/main" id="{62E730B2-92D6-AA46-BFD0-EB57EE7F771D}"/>
              </a:ext>
            </a:extLst>
          </p:cNvPr>
          <p:cNvSpPr>
            <a:spLocks noChangeAspect="1"/>
          </p:cNvSpPr>
          <p:nvPr/>
        </p:nvSpPr>
        <p:spPr>
          <a:xfrm>
            <a:off x="1285882" y="3007005"/>
            <a:ext cx="540000" cy="54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6" name="橢圓 35">
            <a:extLst>
              <a:ext uri="{FF2B5EF4-FFF2-40B4-BE49-F238E27FC236}">
                <a16:creationId xmlns:a16="http://schemas.microsoft.com/office/drawing/2014/main" id="{CEC6A14F-EC83-8F44-A2EC-528D6283419D}"/>
              </a:ext>
            </a:extLst>
          </p:cNvPr>
          <p:cNvSpPr>
            <a:spLocks noChangeAspect="1"/>
          </p:cNvSpPr>
          <p:nvPr/>
        </p:nvSpPr>
        <p:spPr>
          <a:xfrm>
            <a:off x="1298120" y="3611162"/>
            <a:ext cx="540000" cy="54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0" name="橢圓 39">
            <a:extLst>
              <a:ext uri="{FF2B5EF4-FFF2-40B4-BE49-F238E27FC236}">
                <a16:creationId xmlns:a16="http://schemas.microsoft.com/office/drawing/2014/main" id="{2B6D41DA-1353-C04E-B20E-3A586154D1D9}"/>
              </a:ext>
            </a:extLst>
          </p:cNvPr>
          <p:cNvSpPr>
            <a:spLocks noChangeAspect="1"/>
          </p:cNvSpPr>
          <p:nvPr/>
        </p:nvSpPr>
        <p:spPr>
          <a:xfrm>
            <a:off x="644752" y="3623788"/>
            <a:ext cx="540000" cy="54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文字方塊 22">
            <a:extLst>
              <a:ext uri="{FF2B5EF4-FFF2-40B4-BE49-F238E27FC236}">
                <a16:creationId xmlns:a16="http://schemas.microsoft.com/office/drawing/2014/main" id="{EBF1E784-0DF1-4341-BA9C-B0D75AAA42FA}"/>
              </a:ext>
            </a:extLst>
          </p:cNvPr>
          <p:cNvSpPr txBox="1"/>
          <p:nvPr/>
        </p:nvSpPr>
        <p:spPr>
          <a:xfrm>
            <a:off x="527466" y="2272608"/>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1</a:t>
            </a:r>
            <a:endParaRPr kumimoji="1" lang="zh-TW" altLang="en-US" dirty="0">
              <a:solidFill>
                <a:srgbClr val="FF0000"/>
              </a:solidFill>
              <a:latin typeface="Heiti SC Medium" pitchFamily="2" charset="-128"/>
              <a:ea typeface="Heiti SC Medium" pitchFamily="2" charset="-128"/>
            </a:endParaRPr>
          </a:p>
        </p:txBody>
      </p:sp>
      <p:sp>
        <p:nvSpPr>
          <p:cNvPr id="48" name="文字方塊 47">
            <a:extLst>
              <a:ext uri="{FF2B5EF4-FFF2-40B4-BE49-F238E27FC236}">
                <a16:creationId xmlns:a16="http://schemas.microsoft.com/office/drawing/2014/main" id="{20E035E2-80DA-814A-83F4-2AE3200843F0}"/>
              </a:ext>
            </a:extLst>
          </p:cNvPr>
          <p:cNvSpPr txBox="1"/>
          <p:nvPr/>
        </p:nvSpPr>
        <p:spPr>
          <a:xfrm>
            <a:off x="1838120" y="2287363"/>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2</a:t>
            </a:r>
            <a:endParaRPr kumimoji="1" lang="zh-TW" altLang="en-US" dirty="0">
              <a:solidFill>
                <a:srgbClr val="FF0000"/>
              </a:solidFill>
              <a:latin typeface="Heiti SC Medium" pitchFamily="2" charset="-128"/>
              <a:ea typeface="Heiti SC Medium" pitchFamily="2" charset="-128"/>
            </a:endParaRPr>
          </a:p>
        </p:txBody>
      </p:sp>
      <p:sp>
        <p:nvSpPr>
          <p:cNvPr id="49" name="文字方塊 48">
            <a:extLst>
              <a:ext uri="{FF2B5EF4-FFF2-40B4-BE49-F238E27FC236}">
                <a16:creationId xmlns:a16="http://schemas.microsoft.com/office/drawing/2014/main" id="{1AAB68A3-2B53-0A4D-BA51-ADEE71763D94}"/>
              </a:ext>
            </a:extLst>
          </p:cNvPr>
          <p:cNvSpPr txBox="1"/>
          <p:nvPr/>
        </p:nvSpPr>
        <p:spPr>
          <a:xfrm>
            <a:off x="2233494" y="3614451"/>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3</a:t>
            </a:r>
            <a:endParaRPr kumimoji="1" lang="zh-TW" altLang="en-US" dirty="0">
              <a:solidFill>
                <a:srgbClr val="FF0000"/>
              </a:solidFill>
              <a:latin typeface="Heiti SC Medium" pitchFamily="2" charset="-128"/>
              <a:ea typeface="Heiti SC Medium" pitchFamily="2" charset="-128"/>
            </a:endParaRPr>
          </a:p>
        </p:txBody>
      </p:sp>
      <p:sp>
        <p:nvSpPr>
          <p:cNvPr id="50" name="文字方塊 49">
            <a:extLst>
              <a:ext uri="{FF2B5EF4-FFF2-40B4-BE49-F238E27FC236}">
                <a16:creationId xmlns:a16="http://schemas.microsoft.com/office/drawing/2014/main" id="{5DFB7E7E-3AD8-D640-A835-B0C9A363BA62}"/>
              </a:ext>
            </a:extLst>
          </p:cNvPr>
          <p:cNvSpPr txBox="1"/>
          <p:nvPr/>
        </p:nvSpPr>
        <p:spPr>
          <a:xfrm>
            <a:off x="856407" y="4574758"/>
            <a:ext cx="787395"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n</a:t>
            </a:r>
            <a:endParaRPr kumimoji="1" lang="zh-TW" altLang="en-US" dirty="0">
              <a:solidFill>
                <a:srgbClr val="FF0000"/>
              </a:solidFill>
              <a:latin typeface="Heiti SC Medium" pitchFamily="2" charset="-128"/>
              <a:ea typeface="Heiti SC Medium" pitchFamily="2" charset="-128"/>
            </a:endParaRPr>
          </a:p>
        </p:txBody>
      </p:sp>
    </p:spTree>
    <p:extLst>
      <p:ext uri="{BB962C8B-B14F-4D97-AF65-F5344CB8AC3E}">
        <p14:creationId xmlns:p14="http://schemas.microsoft.com/office/powerpoint/2010/main" val="33364701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圖片 34">
            <a:extLst>
              <a:ext uri="{FF2B5EF4-FFF2-40B4-BE49-F238E27FC236}">
                <a16:creationId xmlns:a16="http://schemas.microsoft.com/office/drawing/2014/main" id="{54BD87A8-43E9-C44A-9F75-DCA308C78BEC}"/>
              </a:ext>
            </a:extLst>
          </p:cNvPr>
          <p:cNvPicPr>
            <a:picLocks noChangeAspect="1"/>
          </p:cNvPicPr>
          <p:nvPr/>
        </p:nvPicPr>
        <p:blipFill rotWithShape="1">
          <a:blip r:embed="rId2"/>
          <a:srcRect l="3486" t="55504" r="61926" b="20222"/>
          <a:stretch/>
        </p:blipFill>
        <p:spPr>
          <a:xfrm>
            <a:off x="26336" y="1604395"/>
            <a:ext cx="1817914" cy="1275860"/>
          </a:xfrm>
          <a:prstGeom prst="rect">
            <a:avLst/>
          </a:prstGeom>
        </p:spPr>
      </p:pic>
      <p:pic>
        <p:nvPicPr>
          <p:cNvPr id="37" name="圖片 36">
            <a:extLst>
              <a:ext uri="{FF2B5EF4-FFF2-40B4-BE49-F238E27FC236}">
                <a16:creationId xmlns:a16="http://schemas.microsoft.com/office/drawing/2014/main" id="{3EC2528F-E0BC-C140-9C4A-911B8CBF70A7}"/>
              </a:ext>
            </a:extLst>
          </p:cNvPr>
          <p:cNvPicPr>
            <a:picLocks noChangeAspect="1"/>
          </p:cNvPicPr>
          <p:nvPr/>
        </p:nvPicPr>
        <p:blipFill rotWithShape="1">
          <a:blip r:embed="rId2"/>
          <a:srcRect l="55882" t="56967" r="417" b="21701"/>
          <a:stretch/>
        </p:blipFill>
        <p:spPr>
          <a:xfrm>
            <a:off x="296884" y="2880255"/>
            <a:ext cx="2296885" cy="1121228"/>
          </a:xfrm>
          <a:prstGeom prst="rect">
            <a:avLst/>
          </a:prstGeom>
        </p:spPr>
      </p:pic>
      <p:sp>
        <p:nvSpPr>
          <p:cNvPr id="12" name="橢圓 11">
            <a:extLst>
              <a:ext uri="{FF2B5EF4-FFF2-40B4-BE49-F238E27FC236}">
                <a16:creationId xmlns:a16="http://schemas.microsoft.com/office/drawing/2014/main" id="{A34F59E1-158D-6948-9F21-1634B579A3D4}"/>
              </a:ext>
            </a:extLst>
          </p:cNvPr>
          <p:cNvSpPr>
            <a:spLocks noChangeAspect="1"/>
          </p:cNvSpPr>
          <p:nvPr/>
        </p:nvSpPr>
        <p:spPr>
          <a:xfrm>
            <a:off x="560377" y="3100457"/>
            <a:ext cx="360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61" name="群組 60">
            <a:extLst>
              <a:ext uri="{FF2B5EF4-FFF2-40B4-BE49-F238E27FC236}">
                <a16:creationId xmlns:a16="http://schemas.microsoft.com/office/drawing/2014/main" id="{5495AB3C-AA73-F94F-9D45-DD6D02BD817A}"/>
              </a:ext>
            </a:extLst>
          </p:cNvPr>
          <p:cNvGrpSpPr/>
          <p:nvPr/>
        </p:nvGrpSpPr>
        <p:grpSpPr>
          <a:xfrm>
            <a:off x="740377" y="1001485"/>
            <a:ext cx="10218817" cy="4855030"/>
            <a:chOff x="-242059" y="903514"/>
            <a:chExt cx="10218817" cy="4855030"/>
          </a:xfrm>
        </p:grpSpPr>
        <p:sp>
          <p:nvSpPr>
            <p:cNvPr id="2" name="橢圓 1">
              <a:extLst>
                <a:ext uri="{FF2B5EF4-FFF2-40B4-BE49-F238E27FC236}">
                  <a16:creationId xmlns:a16="http://schemas.microsoft.com/office/drawing/2014/main" id="{485EEE3F-0A99-574F-A385-91F56A64C410}"/>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5" name="橢圓 4">
              <a:extLst>
                <a:ext uri="{FF2B5EF4-FFF2-40B4-BE49-F238E27FC236}">
                  <a16:creationId xmlns:a16="http://schemas.microsoft.com/office/drawing/2014/main" id="{70D519BF-7F4A-7746-8CFC-160B6CFA0E82}"/>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9A0F2E03-BC6A-2543-A1E4-AD08E4E00EDE}"/>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AA765508-2392-A74C-9F9B-1BC130C4B7D6}"/>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8" name="文字方塊 7">
              <a:extLst>
                <a:ext uri="{FF2B5EF4-FFF2-40B4-BE49-F238E27FC236}">
                  <a16:creationId xmlns:a16="http://schemas.microsoft.com/office/drawing/2014/main" id="{EB610BCB-B0E2-0B48-BC7E-BA27FC7034D8}"/>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4" name="直線箭頭接點 13">
              <a:extLst>
                <a:ext uri="{FF2B5EF4-FFF2-40B4-BE49-F238E27FC236}">
                  <a16:creationId xmlns:a16="http://schemas.microsoft.com/office/drawing/2014/main" id="{629CA66F-74F8-AC40-8DBE-3CC42EA298AF}"/>
                </a:ext>
              </a:extLst>
            </p:cNvPr>
            <p:cNvCxnSpPr>
              <a:cxnSpLocks/>
              <a:stCxn id="34" idx="7"/>
              <a:endCxn id="5" idx="2"/>
            </p:cNvCxnSpPr>
            <p:nvPr/>
          </p:nvCxnSpPr>
          <p:spPr>
            <a:xfrm flipV="1">
              <a:off x="531075" y="2237015"/>
              <a:ext cx="1482781" cy="9502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9ADF8FE0-6621-1B40-BDBE-160105E2AD62}"/>
                </a:ext>
              </a:extLst>
            </p:cNvPr>
            <p:cNvCxnSpPr>
              <a:cxnSpLocks/>
              <a:stCxn id="36" idx="6"/>
              <a:endCxn id="6" idx="2"/>
            </p:cNvCxnSpPr>
            <p:nvPr/>
          </p:nvCxnSpPr>
          <p:spPr>
            <a:xfrm flipV="1">
              <a:off x="1221814" y="3205844"/>
              <a:ext cx="792042" cy="2905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8AE047EB-638C-1F4B-B64B-5FF349A8972D}"/>
                </a:ext>
              </a:extLst>
            </p:cNvPr>
            <p:cNvCxnSpPr>
              <a:cxnSpLocks/>
              <a:stCxn id="40" idx="4"/>
              <a:endCxn id="7" idx="2"/>
            </p:cNvCxnSpPr>
            <p:nvPr/>
          </p:nvCxnSpPr>
          <p:spPr>
            <a:xfrm>
              <a:off x="54508" y="3687553"/>
              <a:ext cx="1959348" cy="17063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橢圓 19">
                  <a:extLst>
                    <a:ext uri="{FF2B5EF4-FFF2-40B4-BE49-F238E27FC236}">
                      <a16:creationId xmlns:a16="http://schemas.microsoft.com/office/drawing/2014/main" id="{9BCFA655-0E2D-8E4F-A147-42E086F90685}"/>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3"/>
                  <a:stretch>
                    <a:fillRect/>
                  </a:stretch>
                </a:blipFill>
                <a:ln w="28575">
                  <a:solidFill>
                    <a:schemeClr val="tx1"/>
                  </a:solidFill>
                </a:ln>
              </p:spPr>
              <p:txBody>
                <a:bodyPr/>
                <a:lstStyle/>
                <a:p>
                  <a:r>
                    <a:rPr lang="zh-TW" altLang="en-US">
                      <a:noFill/>
                    </a:rPr>
                    <a:t> </a:t>
                  </a:r>
                </a:p>
              </p:txBody>
            </p:sp>
          </mc:Fallback>
        </mc:AlternateContent>
        <p:cxnSp>
          <p:nvCxnSpPr>
            <p:cNvPr id="21" name="直線箭頭接點 20">
              <a:extLst>
                <a:ext uri="{FF2B5EF4-FFF2-40B4-BE49-F238E27FC236}">
                  <a16:creationId xmlns:a16="http://schemas.microsoft.com/office/drawing/2014/main" id="{4AC561A3-9063-F644-9763-FB9671517B4E}"/>
                </a:ext>
              </a:extLst>
            </p:cNvPr>
            <p:cNvCxnSpPr>
              <a:cxnSpLocks/>
              <a:stCxn id="2" idx="6"/>
              <a:endCxn id="20"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箭頭接點 24">
              <a:extLst>
                <a:ext uri="{FF2B5EF4-FFF2-40B4-BE49-F238E27FC236}">
                  <a16:creationId xmlns:a16="http://schemas.microsoft.com/office/drawing/2014/main" id="{1FFDA05C-52AA-DA43-AF21-3770F8B7D83D}"/>
                </a:ext>
              </a:extLst>
            </p:cNvPr>
            <p:cNvCxnSpPr>
              <a:cxnSpLocks/>
              <a:stCxn id="5" idx="6"/>
              <a:endCxn id="20"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箭頭接點 27">
              <a:extLst>
                <a:ext uri="{FF2B5EF4-FFF2-40B4-BE49-F238E27FC236}">
                  <a16:creationId xmlns:a16="http://schemas.microsoft.com/office/drawing/2014/main" id="{CA42CC41-F8AF-584A-93D6-8CD9E83AF381}"/>
                </a:ext>
              </a:extLst>
            </p:cNvPr>
            <p:cNvCxnSpPr>
              <a:cxnSpLocks/>
              <a:stCxn id="6" idx="6"/>
              <a:endCxn id="20"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箭頭接點 38">
              <a:extLst>
                <a:ext uri="{FF2B5EF4-FFF2-40B4-BE49-F238E27FC236}">
                  <a16:creationId xmlns:a16="http://schemas.microsoft.com/office/drawing/2014/main" id="{B3A2F159-60F6-9846-985C-74DAA96B1092}"/>
                </a:ext>
              </a:extLst>
            </p:cNvPr>
            <p:cNvCxnSpPr>
              <a:cxnSpLocks/>
              <a:stCxn id="7" idx="6"/>
              <a:endCxn id="20"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EA856D4D-F311-C442-B58E-1AE96B5926AD}"/>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43" name="文字方塊 42">
              <a:extLst>
                <a:ext uri="{FF2B5EF4-FFF2-40B4-BE49-F238E27FC236}">
                  <a16:creationId xmlns:a16="http://schemas.microsoft.com/office/drawing/2014/main" id="{01BBEF80-5334-4640-A4C3-F8BA6B46AD2C}"/>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44" name="文字方塊 43">
              <a:extLst>
                <a:ext uri="{FF2B5EF4-FFF2-40B4-BE49-F238E27FC236}">
                  <a16:creationId xmlns:a16="http://schemas.microsoft.com/office/drawing/2014/main" id="{93725281-AA74-9149-826D-605F762433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45" name="文字方塊 44">
              <a:extLst>
                <a:ext uri="{FF2B5EF4-FFF2-40B4-BE49-F238E27FC236}">
                  <a16:creationId xmlns:a16="http://schemas.microsoft.com/office/drawing/2014/main" id="{51476BA2-05F8-E748-A6B8-720168BF1DF9}"/>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46" name="文字方塊 45">
              <a:extLst>
                <a:ext uri="{FF2B5EF4-FFF2-40B4-BE49-F238E27FC236}">
                  <a16:creationId xmlns:a16="http://schemas.microsoft.com/office/drawing/2014/main" id="{BB027ECF-71C9-9240-8DEE-92E94BF83417}"/>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47" name="直線箭頭接點 46">
              <a:extLst>
                <a:ext uri="{FF2B5EF4-FFF2-40B4-BE49-F238E27FC236}">
                  <a16:creationId xmlns:a16="http://schemas.microsoft.com/office/drawing/2014/main" id="{5FA29870-C59C-334A-9292-2A9FF5598A65}"/>
                </a:ext>
              </a:extLst>
            </p:cNvPr>
            <p:cNvCxnSpPr>
              <a:cxnSpLocks/>
              <a:stCxn id="20" idx="6"/>
              <a:endCxn id="52"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橢圓 51">
              <a:extLst>
                <a:ext uri="{FF2B5EF4-FFF2-40B4-BE49-F238E27FC236}">
                  <a16:creationId xmlns:a16="http://schemas.microsoft.com/office/drawing/2014/main" id="{8E025905-F474-A840-90BB-67E45137B98B}"/>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55" name="直線箭頭接點 54">
              <a:extLst>
                <a:ext uri="{FF2B5EF4-FFF2-40B4-BE49-F238E27FC236}">
                  <a16:creationId xmlns:a16="http://schemas.microsoft.com/office/drawing/2014/main" id="{6BA33C5C-A8A1-4647-AEFF-5AC6484727BB}"/>
                </a:ext>
              </a:extLst>
            </p:cNvPr>
            <p:cNvCxnSpPr>
              <a:cxnSpLocks/>
              <a:stCxn id="52" idx="6"/>
              <a:endCxn id="58" idx="2"/>
            </p:cNvCxnSpPr>
            <p:nvPr/>
          </p:nvCxnSpPr>
          <p:spPr>
            <a:xfrm>
              <a:off x="8327572" y="3201180"/>
              <a:ext cx="61504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橢圓 57">
              <a:extLst>
                <a:ext uri="{FF2B5EF4-FFF2-40B4-BE49-F238E27FC236}">
                  <a16:creationId xmlns:a16="http://schemas.microsoft.com/office/drawing/2014/main" id="{04C4A80B-797C-3144-BD25-B5CD6E1C2B4C}"/>
                </a:ext>
              </a:extLst>
            </p:cNvPr>
            <p:cNvSpPr/>
            <p:nvPr/>
          </p:nvSpPr>
          <p:spPr>
            <a:xfrm>
              <a:off x="8942615" y="2684108"/>
              <a:ext cx="1034143" cy="10341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highlight>
                    <a:srgbClr val="FFFF00"/>
                  </a:highlight>
                  <a:latin typeface="Heiti SC Medium" pitchFamily="2" charset="-128"/>
                  <a:ea typeface="Heiti SC Medium" pitchFamily="2" charset="-128"/>
                </a:rPr>
                <a:t>人聲</a:t>
              </a:r>
            </a:p>
          </p:txBody>
        </p:sp>
        <p:cxnSp>
          <p:nvCxnSpPr>
            <p:cNvPr id="10" name="直線箭頭接點 9">
              <a:extLst>
                <a:ext uri="{FF2B5EF4-FFF2-40B4-BE49-F238E27FC236}">
                  <a16:creationId xmlns:a16="http://schemas.microsoft.com/office/drawing/2014/main" id="{118E7021-26EA-9D46-AEE8-12BA995BBD18}"/>
                </a:ext>
              </a:extLst>
            </p:cNvPr>
            <p:cNvCxnSpPr>
              <a:cxnSpLocks/>
              <a:stCxn id="12" idx="0"/>
              <a:endCxn id="2" idx="2"/>
            </p:cNvCxnSpPr>
            <p:nvPr/>
          </p:nvCxnSpPr>
          <p:spPr>
            <a:xfrm flipV="1">
              <a:off x="-242059" y="1268186"/>
              <a:ext cx="2255915" cy="17343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橢圓 33">
            <a:extLst>
              <a:ext uri="{FF2B5EF4-FFF2-40B4-BE49-F238E27FC236}">
                <a16:creationId xmlns:a16="http://schemas.microsoft.com/office/drawing/2014/main" id="{62E730B2-92D6-AA46-BFD0-EB57EE7F771D}"/>
              </a:ext>
            </a:extLst>
          </p:cNvPr>
          <p:cNvSpPr>
            <a:spLocks noChangeAspect="1"/>
          </p:cNvSpPr>
          <p:nvPr/>
        </p:nvSpPr>
        <p:spPr>
          <a:xfrm>
            <a:off x="1206232" y="3232488"/>
            <a:ext cx="360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6" name="橢圓 35">
            <a:extLst>
              <a:ext uri="{FF2B5EF4-FFF2-40B4-BE49-F238E27FC236}">
                <a16:creationId xmlns:a16="http://schemas.microsoft.com/office/drawing/2014/main" id="{CEC6A14F-EC83-8F44-A2EC-528D6283419D}"/>
              </a:ext>
            </a:extLst>
          </p:cNvPr>
          <p:cNvSpPr>
            <a:spLocks noChangeAspect="1"/>
          </p:cNvSpPr>
          <p:nvPr/>
        </p:nvSpPr>
        <p:spPr>
          <a:xfrm>
            <a:off x="1844250" y="3414388"/>
            <a:ext cx="360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0" name="橢圓 39">
            <a:extLst>
              <a:ext uri="{FF2B5EF4-FFF2-40B4-BE49-F238E27FC236}">
                <a16:creationId xmlns:a16="http://schemas.microsoft.com/office/drawing/2014/main" id="{2B6D41DA-1353-C04E-B20E-3A586154D1D9}"/>
              </a:ext>
            </a:extLst>
          </p:cNvPr>
          <p:cNvSpPr>
            <a:spLocks noChangeAspect="1"/>
          </p:cNvSpPr>
          <p:nvPr/>
        </p:nvSpPr>
        <p:spPr>
          <a:xfrm>
            <a:off x="856944" y="3425524"/>
            <a:ext cx="360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文字方塊 31">
            <a:extLst>
              <a:ext uri="{FF2B5EF4-FFF2-40B4-BE49-F238E27FC236}">
                <a16:creationId xmlns:a16="http://schemas.microsoft.com/office/drawing/2014/main" id="{4C717AA3-A6AC-4848-8C1B-AEF1281783B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聲音的辨識</a:t>
            </a:r>
          </a:p>
        </p:txBody>
      </p:sp>
      <p:sp>
        <p:nvSpPr>
          <p:cNvPr id="48" name="文字方塊 47">
            <a:extLst>
              <a:ext uri="{FF2B5EF4-FFF2-40B4-BE49-F238E27FC236}">
                <a16:creationId xmlns:a16="http://schemas.microsoft.com/office/drawing/2014/main" id="{CA40EF0A-F051-2744-85AA-1BFA50D3B66D}"/>
              </a:ext>
            </a:extLst>
          </p:cNvPr>
          <p:cNvSpPr txBox="1"/>
          <p:nvPr/>
        </p:nvSpPr>
        <p:spPr>
          <a:xfrm>
            <a:off x="1332846" y="1848241"/>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1</a:t>
            </a:r>
            <a:endParaRPr kumimoji="1" lang="zh-TW" altLang="en-US" dirty="0">
              <a:solidFill>
                <a:srgbClr val="FF0000"/>
              </a:solidFill>
              <a:latin typeface="Heiti SC Medium" pitchFamily="2" charset="-128"/>
              <a:ea typeface="Heiti SC Medium" pitchFamily="2" charset="-128"/>
            </a:endParaRPr>
          </a:p>
        </p:txBody>
      </p:sp>
      <p:sp>
        <p:nvSpPr>
          <p:cNvPr id="49" name="文字方塊 48">
            <a:extLst>
              <a:ext uri="{FF2B5EF4-FFF2-40B4-BE49-F238E27FC236}">
                <a16:creationId xmlns:a16="http://schemas.microsoft.com/office/drawing/2014/main" id="{855F9F4D-8DE4-F24D-8758-A5C4A2E502CA}"/>
              </a:ext>
            </a:extLst>
          </p:cNvPr>
          <p:cNvSpPr txBox="1"/>
          <p:nvPr/>
        </p:nvSpPr>
        <p:spPr>
          <a:xfrm>
            <a:off x="1744436" y="2435213"/>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2</a:t>
            </a:r>
            <a:endParaRPr kumimoji="1" lang="zh-TW" altLang="en-US" dirty="0">
              <a:solidFill>
                <a:srgbClr val="FF0000"/>
              </a:solidFill>
              <a:latin typeface="Heiti SC Medium" pitchFamily="2" charset="-128"/>
              <a:ea typeface="Heiti SC Medium" pitchFamily="2" charset="-128"/>
            </a:endParaRPr>
          </a:p>
        </p:txBody>
      </p:sp>
      <p:sp>
        <p:nvSpPr>
          <p:cNvPr id="50" name="文字方塊 49">
            <a:extLst>
              <a:ext uri="{FF2B5EF4-FFF2-40B4-BE49-F238E27FC236}">
                <a16:creationId xmlns:a16="http://schemas.microsoft.com/office/drawing/2014/main" id="{02F1B9C8-4970-BB45-A8EA-0236312D0DA3}"/>
              </a:ext>
            </a:extLst>
          </p:cNvPr>
          <p:cNvSpPr txBox="1"/>
          <p:nvPr/>
        </p:nvSpPr>
        <p:spPr>
          <a:xfrm>
            <a:off x="2183869" y="3557097"/>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3</a:t>
            </a:r>
            <a:endParaRPr kumimoji="1" lang="zh-TW" altLang="en-US" dirty="0">
              <a:solidFill>
                <a:srgbClr val="FF0000"/>
              </a:solidFill>
              <a:latin typeface="Heiti SC Medium" pitchFamily="2" charset="-128"/>
              <a:ea typeface="Heiti SC Medium" pitchFamily="2" charset="-128"/>
            </a:endParaRPr>
          </a:p>
        </p:txBody>
      </p:sp>
      <p:sp>
        <p:nvSpPr>
          <p:cNvPr id="51" name="文字方塊 50">
            <a:extLst>
              <a:ext uri="{FF2B5EF4-FFF2-40B4-BE49-F238E27FC236}">
                <a16:creationId xmlns:a16="http://schemas.microsoft.com/office/drawing/2014/main" id="{D9592117-C2B1-D44D-A38C-35BE38D16CCE}"/>
              </a:ext>
            </a:extLst>
          </p:cNvPr>
          <p:cNvSpPr txBox="1"/>
          <p:nvPr/>
        </p:nvSpPr>
        <p:spPr>
          <a:xfrm>
            <a:off x="1126225" y="4364540"/>
            <a:ext cx="787395"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n</a:t>
            </a:r>
            <a:endParaRPr kumimoji="1" lang="zh-TW" altLang="en-US" dirty="0">
              <a:solidFill>
                <a:srgbClr val="FF0000"/>
              </a:solidFill>
              <a:latin typeface="Heiti SC Medium" pitchFamily="2" charset="-128"/>
              <a:ea typeface="Heiti SC Medium" pitchFamily="2" charset="-128"/>
            </a:endParaRPr>
          </a:p>
        </p:txBody>
      </p:sp>
    </p:spTree>
    <p:extLst>
      <p:ext uri="{BB962C8B-B14F-4D97-AF65-F5344CB8AC3E}">
        <p14:creationId xmlns:p14="http://schemas.microsoft.com/office/powerpoint/2010/main" val="21286567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C81F9AB0-F738-A546-8EE9-4AE39FF81173}"/>
              </a:ext>
            </a:extLst>
          </p:cNvPr>
          <p:cNvSpPr/>
          <p:nvPr/>
        </p:nvSpPr>
        <p:spPr>
          <a:xfrm>
            <a:off x="7569180" y="3201935"/>
            <a:ext cx="1703626" cy="1661728"/>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什麼是激勵函數？</a:t>
            </a:r>
            <a:endParaRPr kumimoji="1" lang="zh-TW" altLang="en-US" dirty="0"/>
          </a:p>
        </p:txBody>
      </p:sp>
      <p:grpSp>
        <p:nvGrpSpPr>
          <p:cNvPr id="4" name="群組 3">
            <a:extLst>
              <a:ext uri="{FF2B5EF4-FFF2-40B4-BE49-F238E27FC236}">
                <a16:creationId xmlns:a16="http://schemas.microsoft.com/office/drawing/2014/main" id="{D234CE5F-796A-0D48-95C2-9339098D5794}"/>
              </a:ext>
            </a:extLst>
          </p:cNvPr>
          <p:cNvGrpSpPr/>
          <p:nvPr/>
        </p:nvGrpSpPr>
        <p:grpSpPr>
          <a:xfrm>
            <a:off x="1907721" y="1735134"/>
            <a:ext cx="8376558" cy="4855030"/>
            <a:chOff x="1295400" y="903514"/>
            <a:chExt cx="8376558" cy="4855030"/>
          </a:xfrm>
        </p:grpSpPr>
        <p:sp>
          <p:nvSpPr>
            <p:cNvPr id="5" name="橢圓 4">
              <a:extLst>
                <a:ext uri="{FF2B5EF4-FFF2-40B4-BE49-F238E27FC236}">
                  <a16:creationId xmlns:a16="http://schemas.microsoft.com/office/drawing/2014/main" id="{DD00AD7D-1E82-CC47-9FD9-D78E8441ED14}"/>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295400" y="1268186"/>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295400" y="2237014"/>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295400" y="3205842"/>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295400" y="5393871"/>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5"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D7C6C54E-76E5-B048-9845-D41B759F93EA}"/>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26" name="直線箭頭接點 25">
              <a:extLst>
                <a:ext uri="{FF2B5EF4-FFF2-40B4-BE49-F238E27FC236}">
                  <a16:creationId xmlns:a16="http://schemas.microsoft.com/office/drawing/2014/main" id="{8151ED1D-C19E-2748-B1E8-7F796E29AE2A}"/>
                </a:ext>
              </a:extLst>
            </p:cNvPr>
            <p:cNvCxnSpPr>
              <a:cxnSpLocks/>
              <a:stCxn id="25" idx="6"/>
              <a:endCxn id="27"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grpSp>
      <p:sp>
        <p:nvSpPr>
          <p:cNvPr id="28" name="橢圓 27">
            <a:extLst>
              <a:ext uri="{FF2B5EF4-FFF2-40B4-BE49-F238E27FC236}">
                <a16:creationId xmlns:a16="http://schemas.microsoft.com/office/drawing/2014/main" id="{873A4F0C-B1B7-A645-A179-2A00A777B198}"/>
              </a:ext>
            </a:extLst>
          </p:cNvPr>
          <p:cNvSpPr/>
          <p:nvPr/>
        </p:nvSpPr>
        <p:spPr>
          <a:xfrm>
            <a:off x="2380015" y="1495648"/>
            <a:ext cx="1236304" cy="5170715"/>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4951358"/>
            <a:ext cx="95410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2234855"/>
            <a:ext cx="996867" cy="3614539"/>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5719395"/>
            <a:ext cx="69762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4516551"/>
            <a:ext cx="69762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9442553" y="4516551"/>
            <a:ext cx="95410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輸出值</a:t>
            </a:r>
          </a:p>
        </p:txBody>
      </p:sp>
      <p:sp>
        <p:nvSpPr>
          <p:cNvPr id="34" name="文字方塊 33">
            <a:extLst>
              <a:ext uri="{FF2B5EF4-FFF2-40B4-BE49-F238E27FC236}">
                <a16:creationId xmlns:a16="http://schemas.microsoft.com/office/drawing/2014/main" id="{A41CFA09-DEE6-4E4C-A550-6D4C1BA9EA81}"/>
              </a:ext>
            </a:extLst>
          </p:cNvPr>
          <p:cNvSpPr txBox="1"/>
          <p:nvPr/>
        </p:nvSpPr>
        <p:spPr>
          <a:xfrm>
            <a:off x="6559746" y="5719395"/>
            <a:ext cx="4031873" cy="707886"/>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輸入值與對應的權重相乘後加總，</a:t>
            </a:r>
            <a:endParaRPr kumimoji="1" lang="en-US" altLang="zh-TW" sz="2000" dirty="0">
              <a:solidFill>
                <a:schemeClr val="accent6"/>
              </a:solidFill>
              <a:latin typeface="Heiti SC Medium" pitchFamily="2" charset="-128"/>
              <a:ea typeface="Heiti SC Medium" pitchFamily="2" charset="-128"/>
            </a:endParaRPr>
          </a:p>
          <a:p>
            <a:r>
              <a:rPr kumimoji="1" lang="zh-TW" altLang="en-US" sz="2000" dirty="0">
                <a:solidFill>
                  <a:schemeClr val="accent6"/>
                </a:solidFill>
                <a:latin typeface="Heiti SC Medium" pitchFamily="2" charset="-128"/>
                <a:ea typeface="Heiti SC Medium" pitchFamily="2" charset="-128"/>
              </a:rPr>
              <a:t>再透過激勵函數轉換成輸出值。</a:t>
            </a:r>
          </a:p>
        </p:txBody>
      </p:sp>
      <p:sp>
        <p:nvSpPr>
          <p:cNvPr id="35" name="文字方塊 34">
            <a:extLst>
              <a:ext uri="{FF2B5EF4-FFF2-40B4-BE49-F238E27FC236}">
                <a16:creationId xmlns:a16="http://schemas.microsoft.com/office/drawing/2014/main" id="{DB4EBBB8-FF2D-734F-A7BF-15BA4F4BE17E}"/>
              </a:ext>
            </a:extLst>
          </p:cNvPr>
          <p:cNvSpPr txBox="1"/>
          <p:nvPr/>
        </p:nvSpPr>
        <p:spPr>
          <a:xfrm>
            <a:off x="7905750" y="2757872"/>
            <a:ext cx="1107996"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a:t>
            </a:r>
          </a:p>
        </p:txBody>
      </p:sp>
    </p:spTree>
    <p:extLst>
      <p:ext uri="{BB962C8B-B14F-4D97-AF65-F5344CB8AC3E}">
        <p14:creationId xmlns:p14="http://schemas.microsoft.com/office/powerpoint/2010/main" val="228809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198165"/>
            <a:ext cx="492443"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貓</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圖片 7">
            <a:extLst>
              <a:ext uri="{FF2B5EF4-FFF2-40B4-BE49-F238E27FC236}">
                <a16:creationId xmlns:a16="http://schemas.microsoft.com/office/drawing/2014/main" id="{957F7958-E81B-864F-A5BC-C88F5BDCC6B5}"/>
              </a:ext>
            </a:extLst>
          </p:cNvPr>
          <p:cNvPicPr>
            <a:picLocks noChangeAspect="1"/>
          </p:cNvPicPr>
          <p:nvPr/>
        </p:nvPicPr>
        <p:blipFill>
          <a:blip r:embed="rId2"/>
          <a:stretch>
            <a:fillRect/>
          </a:stretch>
        </p:blipFill>
        <p:spPr>
          <a:xfrm>
            <a:off x="1817329" y="2571425"/>
            <a:ext cx="2303157" cy="1715143"/>
          </a:xfrm>
          <a:prstGeom prst="rect">
            <a:avLst/>
          </a:prstGeom>
        </p:spPr>
      </p:pic>
      <p:sp>
        <p:nvSpPr>
          <p:cNvPr id="10" name="文字方塊 9">
            <a:extLst>
              <a:ext uri="{FF2B5EF4-FFF2-40B4-BE49-F238E27FC236}">
                <a16:creationId xmlns:a16="http://schemas.microsoft.com/office/drawing/2014/main" id="{0B966F58-D2E0-F44E-B145-BE8FEA2C0DF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spTree>
    <p:extLst>
      <p:ext uri="{BB962C8B-B14F-4D97-AF65-F5344CB8AC3E}">
        <p14:creationId xmlns:p14="http://schemas.microsoft.com/office/powerpoint/2010/main" val="42605870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什麼是激勵函數？</a:t>
            </a:r>
          </a:p>
        </p:txBody>
      </p:sp>
      <p:sp>
        <p:nvSpPr>
          <p:cNvPr id="6" name="文字方塊 5">
            <a:extLst>
              <a:ext uri="{FF2B5EF4-FFF2-40B4-BE49-F238E27FC236}">
                <a16:creationId xmlns:a16="http://schemas.microsoft.com/office/drawing/2014/main" id="{E745D4D6-2C36-D042-93A8-FAE9FA4495DD}"/>
              </a:ext>
            </a:extLst>
          </p:cNvPr>
          <p:cNvSpPr txBox="1"/>
          <p:nvPr/>
        </p:nvSpPr>
        <p:spPr>
          <a:xfrm>
            <a:off x="838200" y="1867448"/>
            <a:ext cx="8802410" cy="1200329"/>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激勵函數</a:t>
            </a:r>
            <a:r>
              <a:rPr kumimoji="1" lang="zh-TW" altLang="en-US" sz="2400" dirty="0">
                <a:latin typeface="Heiti SC Medium" pitchFamily="2" charset="-128"/>
                <a:ea typeface="Heiti SC Medium" pitchFamily="2" charset="-128"/>
              </a:rPr>
              <a:t>的概念，我們會在</a:t>
            </a:r>
            <a:r>
              <a:rPr kumimoji="1" lang="zh-TW" altLang="en-US" sz="2400" dirty="0">
                <a:highlight>
                  <a:srgbClr val="FFFF00"/>
                </a:highlight>
                <a:latin typeface="Heiti SC Medium" pitchFamily="2" charset="-128"/>
                <a:ea typeface="Heiti SC Medium" pitchFamily="2" charset="-128"/>
              </a:rPr>
              <a:t>第五章詳細介紹</a:t>
            </a:r>
            <a:r>
              <a:rPr kumimoji="1" lang="zh-TW" altLang="en-US" sz="2400" dirty="0">
                <a:latin typeface="Heiti SC Medium" pitchFamily="2" charset="-128"/>
                <a:ea typeface="Heiti SC Medium" pitchFamily="2" charset="-128"/>
              </a:rPr>
              <a:t>，</a:t>
            </a:r>
            <a:endParaRPr kumimoji="1" lang="en-US" altLang="zh-TW" sz="2400" dirty="0">
              <a:latin typeface="Heiti SC Medium" pitchFamily="2" charset="-128"/>
              <a:ea typeface="Heiti SC Medium" pitchFamily="2" charset="-128"/>
            </a:endParaRPr>
          </a:p>
          <a:p>
            <a:r>
              <a:rPr lang="zh-TW" altLang="en-US" sz="2400" dirty="0">
                <a:latin typeface="Heiti SC Medium" pitchFamily="2" charset="-128"/>
                <a:ea typeface="Heiti SC Medium" pitchFamily="2" charset="-128"/>
              </a:rPr>
              <a:t>它在類神經網路中所扮演的角色，是界定輸出值</a:t>
            </a:r>
            <a:r>
              <a:rPr lang="zh-TW" altLang="en-US" sz="2400" dirty="0">
                <a:highlight>
                  <a:srgbClr val="FFFF00"/>
                </a:highlight>
                <a:latin typeface="Heiti SC Medium" pitchFamily="2" charset="-128"/>
                <a:ea typeface="Heiti SC Medium" pitchFamily="2" charset="-128"/>
              </a:rPr>
              <a:t>高於臨界值</a:t>
            </a:r>
            <a:r>
              <a:rPr lang="zh-TW" altLang="en-US" sz="2400" dirty="0">
                <a:latin typeface="Heiti SC Medium" pitchFamily="2" charset="-128"/>
                <a:ea typeface="Heiti SC Medium" pitchFamily="2" charset="-128"/>
              </a:rPr>
              <a:t>時，</a:t>
            </a:r>
            <a:endParaRPr lang="en-US" altLang="zh-TW" sz="2400" dirty="0">
              <a:latin typeface="Heiti SC Medium" pitchFamily="2" charset="-128"/>
              <a:ea typeface="Heiti SC Medium" pitchFamily="2" charset="-128"/>
            </a:endParaRPr>
          </a:p>
          <a:p>
            <a:r>
              <a:rPr lang="zh-TW" altLang="en-US" sz="2400" dirty="0">
                <a:highlight>
                  <a:srgbClr val="FFFF00"/>
                </a:highlight>
                <a:latin typeface="Heiti SC Medium" pitchFamily="2" charset="-128"/>
                <a:ea typeface="Heiti SC Medium" pitchFamily="2" charset="-128"/>
              </a:rPr>
              <a:t>應該輸出哪些我們自己定義的訊號</a:t>
            </a:r>
            <a:r>
              <a:rPr lang="zh-TW" altLang="en-US" sz="2400" dirty="0">
                <a:latin typeface="Heiti SC Medium" pitchFamily="2" charset="-128"/>
                <a:ea typeface="Heiti SC Medium" pitchFamily="2" charset="-128"/>
              </a:rPr>
              <a:t>。</a:t>
            </a:r>
            <a:endParaRPr lang="en-US" altLang="zh-TW" sz="2400" dirty="0">
              <a:latin typeface="Heiti SC Medium" pitchFamily="2" charset="-128"/>
              <a:ea typeface="Heiti SC Medium" pitchFamily="2" charset="-128"/>
            </a:endParaRPr>
          </a:p>
        </p:txBody>
      </p:sp>
      <p:cxnSp>
        <p:nvCxnSpPr>
          <p:cNvPr id="4" name="直線箭頭接點 3">
            <a:extLst>
              <a:ext uri="{FF2B5EF4-FFF2-40B4-BE49-F238E27FC236}">
                <a16:creationId xmlns:a16="http://schemas.microsoft.com/office/drawing/2014/main" id="{1360D8EE-5C2F-3A4C-8A59-74F34E49C338}"/>
              </a:ext>
            </a:extLst>
          </p:cNvPr>
          <p:cNvCxnSpPr>
            <a:cxnSpLocks/>
          </p:cNvCxnSpPr>
          <p:nvPr/>
        </p:nvCxnSpPr>
        <p:spPr>
          <a:xfrm>
            <a:off x="1229328" y="4687747"/>
            <a:ext cx="9733344"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直線接點 8">
            <a:extLst>
              <a:ext uri="{FF2B5EF4-FFF2-40B4-BE49-F238E27FC236}">
                <a16:creationId xmlns:a16="http://schemas.microsoft.com/office/drawing/2014/main" id="{99A4B34E-EC2B-5C47-801F-69DBCFB1063A}"/>
              </a:ext>
            </a:extLst>
          </p:cNvPr>
          <p:cNvCxnSpPr/>
          <p:nvPr/>
        </p:nvCxnSpPr>
        <p:spPr>
          <a:xfrm>
            <a:off x="5798916" y="4276845"/>
            <a:ext cx="0" cy="821803"/>
          </a:xfrm>
          <a:prstGeom prst="line">
            <a:avLst/>
          </a:prstGeom>
          <a:ln w="57150"/>
        </p:spPr>
        <p:style>
          <a:lnRef idx="1">
            <a:schemeClr val="dk1"/>
          </a:lnRef>
          <a:fillRef idx="0">
            <a:schemeClr val="dk1"/>
          </a:fillRef>
          <a:effectRef idx="0">
            <a:schemeClr val="dk1"/>
          </a:effectRef>
          <a:fontRef idx="minor">
            <a:schemeClr val="tx1"/>
          </a:fontRef>
        </p:style>
      </p:cxnSp>
      <p:sp>
        <p:nvSpPr>
          <p:cNvPr id="11" name="文字方塊 10">
            <a:extLst>
              <a:ext uri="{FF2B5EF4-FFF2-40B4-BE49-F238E27FC236}">
                <a16:creationId xmlns:a16="http://schemas.microsoft.com/office/drawing/2014/main" id="{30944020-626B-7C4E-883C-858E1ADA84DB}"/>
              </a:ext>
            </a:extLst>
          </p:cNvPr>
          <p:cNvSpPr txBox="1"/>
          <p:nvPr/>
        </p:nvSpPr>
        <p:spPr>
          <a:xfrm>
            <a:off x="5170931" y="5098648"/>
            <a:ext cx="1255970" cy="523220"/>
          </a:xfrm>
          <a:prstGeom prst="rect">
            <a:avLst/>
          </a:prstGeom>
          <a:noFill/>
        </p:spPr>
        <p:txBody>
          <a:bodyPr wrap="square">
            <a:spAutoFit/>
          </a:bodyPr>
          <a:lstStyle/>
          <a:p>
            <a:r>
              <a:rPr kumimoji="1" lang="zh-TW" altLang="en-US" sz="2800" dirty="0">
                <a:highlight>
                  <a:srgbClr val="FFFF00"/>
                </a:highlight>
                <a:latin typeface="Heiti SC Medium" pitchFamily="2" charset="-128"/>
                <a:ea typeface="Heiti SC Medium" pitchFamily="2" charset="-128"/>
              </a:rPr>
              <a:t>臨界值</a:t>
            </a:r>
            <a:endParaRPr lang="zh-TW" altLang="en-US" sz="2800" dirty="0">
              <a:highlight>
                <a:srgbClr val="FFFF00"/>
              </a:highlight>
            </a:endParaRPr>
          </a:p>
        </p:txBody>
      </p:sp>
      <p:sp>
        <p:nvSpPr>
          <p:cNvPr id="12" name="文字方塊 11">
            <a:extLst>
              <a:ext uri="{FF2B5EF4-FFF2-40B4-BE49-F238E27FC236}">
                <a16:creationId xmlns:a16="http://schemas.microsoft.com/office/drawing/2014/main" id="{4FE71B82-CCC5-E947-8116-3E23518E57DD}"/>
              </a:ext>
            </a:extLst>
          </p:cNvPr>
          <p:cNvSpPr txBox="1"/>
          <p:nvPr/>
        </p:nvSpPr>
        <p:spPr>
          <a:xfrm>
            <a:off x="10710922" y="4687746"/>
            <a:ext cx="503499" cy="646331"/>
          </a:xfrm>
          <a:prstGeom prst="rect">
            <a:avLst/>
          </a:prstGeom>
          <a:noFill/>
        </p:spPr>
        <p:txBody>
          <a:bodyPr wrap="square">
            <a:spAutoFit/>
          </a:bodyPr>
          <a:lstStyle/>
          <a:p>
            <a:r>
              <a:rPr lang="en-US" altLang="zh-TW" sz="3600" dirty="0"/>
              <a:t>+</a:t>
            </a:r>
            <a:endParaRPr lang="zh-TW" altLang="en-US" sz="3600" dirty="0"/>
          </a:p>
        </p:txBody>
      </p:sp>
      <p:sp>
        <p:nvSpPr>
          <p:cNvPr id="13" name="文字方塊 12">
            <a:extLst>
              <a:ext uri="{FF2B5EF4-FFF2-40B4-BE49-F238E27FC236}">
                <a16:creationId xmlns:a16="http://schemas.microsoft.com/office/drawing/2014/main" id="{CF1A346E-6C66-2341-B915-C0BA4CDF4C1F}"/>
              </a:ext>
            </a:extLst>
          </p:cNvPr>
          <p:cNvSpPr txBox="1"/>
          <p:nvPr/>
        </p:nvSpPr>
        <p:spPr>
          <a:xfrm>
            <a:off x="977578" y="4687746"/>
            <a:ext cx="503499" cy="646331"/>
          </a:xfrm>
          <a:prstGeom prst="rect">
            <a:avLst/>
          </a:prstGeom>
          <a:noFill/>
        </p:spPr>
        <p:txBody>
          <a:bodyPr wrap="square">
            <a:spAutoFit/>
          </a:bodyPr>
          <a:lstStyle/>
          <a:p>
            <a:r>
              <a:rPr lang="en-US" altLang="zh-TW" sz="3600" dirty="0"/>
              <a:t>−</a:t>
            </a:r>
            <a:endParaRPr lang="zh-TW" altLang="en-US" sz="3600" dirty="0"/>
          </a:p>
        </p:txBody>
      </p:sp>
      <p:pic>
        <p:nvPicPr>
          <p:cNvPr id="15" name="圖片 14">
            <a:extLst>
              <a:ext uri="{FF2B5EF4-FFF2-40B4-BE49-F238E27FC236}">
                <a16:creationId xmlns:a16="http://schemas.microsoft.com/office/drawing/2014/main" id="{A8E132FD-EB14-FA40-B2C2-3EE7241EDC0B}"/>
              </a:ext>
            </a:extLst>
          </p:cNvPr>
          <p:cNvPicPr>
            <a:picLocks noChangeAspect="1"/>
          </p:cNvPicPr>
          <p:nvPr/>
        </p:nvPicPr>
        <p:blipFill>
          <a:blip r:embed="rId2"/>
          <a:stretch>
            <a:fillRect/>
          </a:stretch>
        </p:blipFill>
        <p:spPr>
          <a:xfrm>
            <a:off x="2457128" y="3429000"/>
            <a:ext cx="2056995" cy="2056995"/>
          </a:xfrm>
          <a:prstGeom prst="rect">
            <a:avLst/>
          </a:prstGeom>
        </p:spPr>
      </p:pic>
      <p:pic>
        <p:nvPicPr>
          <p:cNvPr id="17" name="圖片 16">
            <a:extLst>
              <a:ext uri="{FF2B5EF4-FFF2-40B4-BE49-F238E27FC236}">
                <a16:creationId xmlns:a16="http://schemas.microsoft.com/office/drawing/2014/main" id="{BC0F5C73-AC9B-5746-BA00-1CA50F043524}"/>
              </a:ext>
            </a:extLst>
          </p:cNvPr>
          <p:cNvPicPr>
            <a:picLocks noChangeAspect="1"/>
          </p:cNvPicPr>
          <p:nvPr/>
        </p:nvPicPr>
        <p:blipFill>
          <a:blip r:embed="rId3"/>
          <a:stretch>
            <a:fillRect/>
          </a:stretch>
        </p:blipFill>
        <p:spPr>
          <a:xfrm>
            <a:off x="7103966" y="2875205"/>
            <a:ext cx="2569395" cy="3640559"/>
          </a:xfrm>
          <a:prstGeom prst="rect">
            <a:avLst/>
          </a:prstGeom>
        </p:spPr>
      </p:pic>
      <p:sp>
        <p:nvSpPr>
          <p:cNvPr id="18" name="文字方塊 17">
            <a:extLst>
              <a:ext uri="{FF2B5EF4-FFF2-40B4-BE49-F238E27FC236}">
                <a16:creationId xmlns:a16="http://schemas.microsoft.com/office/drawing/2014/main" id="{DD0D1056-3C42-B243-A8AB-A00B98E6D3D3}"/>
              </a:ext>
            </a:extLst>
          </p:cNvPr>
          <p:cNvSpPr txBox="1"/>
          <p:nvPr/>
        </p:nvSpPr>
        <p:spPr>
          <a:xfrm>
            <a:off x="4080098" y="2989162"/>
            <a:ext cx="1467068" cy="400110"/>
          </a:xfrm>
          <a:prstGeom prst="rect">
            <a:avLst/>
          </a:prstGeom>
          <a:noFill/>
        </p:spPr>
        <p:txBody>
          <a:bodyPr wrap="none" rtlCol="0">
            <a:spAutoFit/>
          </a:bodyPr>
          <a:lstStyle/>
          <a:p>
            <a:r>
              <a:rPr kumimoji="1" lang="zh-TW" altLang="en-US" sz="2000" dirty="0">
                <a:highlight>
                  <a:srgbClr val="00FF00"/>
                </a:highlight>
                <a:latin typeface="Heiti SC Medium" pitchFamily="2" charset="-128"/>
                <a:ea typeface="Heiti SC Medium" pitchFamily="2" charset="-128"/>
              </a:rPr>
              <a:t>低於臨界值</a:t>
            </a:r>
            <a:endParaRPr kumimoji="1" lang="zh-TW" altLang="en-US" sz="2000" dirty="0">
              <a:highlight>
                <a:srgbClr val="00FF00"/>
              </a:highlight>
              <a:latin typeface="Heiti SC Medium" pitchFamily="2" charset="-128"/>
              <a:ea typeface="Heiti SC Medium" pitchFamily="2" charset="-128"/>
            </a:endParaRPr>
          </a:p>
        </p:txBody>
      </p:sp>
      <p:sp>
        <p:nvSpPr>
          <p:cNvPr id="19" name="文字方塊 18">
            <a:extLst>
              <a:ext uri="{FF2B5EF4-FFF2-40B4-BE49-F238E27FC236}">
                <a16:creationId xmlns:a16="http://schemas.microsoft.com/office/drawing/2014/main" id="{92D0220F-FC28-6745-9397-E2DC01EA798B}"/>
              </a:ext>
            </a:extLst>
          </p:cNvPr>
          <p:cNvSpPr txBox="1"/>
          <p:nvPr/>
        </p:nvSpPr>
        <p:spPr>
          <a:xfrm>
            <a:off x="9360082" y="2443694"/>
            <a:ext cx="1467068" cy="400110"/>
          </a:xfrm>
          <a:prstGeom prst="rect">
            <a:avLst/>
          </a:prstGeom>
          <a:noFill/>
        </p:spPr>
        <p:txBody>
          <a:bodyPr wrap="none" rtlCol="0">
            <a:spAutoFit/>
          </a:bodyPr>
          <a:lstStyle/>
          <a:p>
            <a:r>
              <a:rPr kumimoji="1" lang="zh-TW" altLang="en-US" sz="2000" dirty="0">
                <a:highlight>
                  <a:srgbClr val="FF0000"/>
                </a:highlight>
                <a:latin typeface="Heiti SC Medium" pitchFamily="2" charset="-128"/>
                <a:ea typeface="Heiti SC Medium" pitchFamily="2" charset="-128"/>
              </a:rPr>
              <a:t>高於臨界值</a:t>
            </a:r>
            <a:endParaRPr kumimoji="1" lang="zh-TW" altLang="en-US" sz="2000" dirty="0">
              <a:highlight>
                <a:srgbClr val="FF0000"/>
              </a:highlight>
              <a:latin typeface="Heiti SC Medium" pitchFamily="2" charset="-128"/>
              <a:ea typeface="Heiti SC Medium" pitchFamily="2" charset="-128"/>
            </a:endParaRPr>
          </a:p>
        </p:txBody>
      </p:sp>
    </p:spTree>
    <p:extLst>
      <p:ext uri="{BB962C8B-B14F-4D97-AF65-F5344CB8AC3E}">
        <p14:creationId xmlns:p14="http://schemas.microsoft.com/office/powerpoint/2010/main" val="3396417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什麼是激勵函數？</a:t>
            </a:r>
          </a:p>
        </p:txBody>
      </p:sp>
      <p:sp>
        <p:nvSpPr>
          <p:cNvPr id="6" name="文字方塊 5">
            <a:extLst>
              <a:ext uri="{FF2B5EF4-FFF2-40B4-BE49-F238E27FC236}">
                <a16:creationId xmlns:a16="http://schemas.microsoft.com/office/drawing/2014/main" id="{E745D4D6-2C36-D042-93A8-FAE9FA4495DD}"/>
              </a:ext>
            </a:extLst>
          </p:cNvPr>
          <p:cNvSpPr txBox="1"/>
          <p:nvPr/>
        </p:nvSpPr>
        <p:spPr>
          <a:xfrm>
            <a:off x="838200" y="1867448"/>
            <a:ext cx="8802410" cy="1200329"/>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激勵函數</a:t>
            </a:r>
            <a:r>
              <a:rPr kumimoji="1" lang="zh-TW" altLang="en-US" sz="2400" dirty="0">
                <a:latin typeface="Heiti SC Medium" pitchFamily="2" charset="-128"/>
                <a:ea typeface="Heiti SC Medium" pitchFamily="2" charset="-128"/>
              </a:rPr>
              <a:t>的概念，我們會在</a:t>
            </a:r>
            <a:r>
              <a:rPr kumimoji="1" lang="zh-TW" altLang="en-US" sz="2400" dirty="0">
                <a:highlight>
                  <a:srgbClr val="FFFF00"/>
                </a:highlight>
                <a:latin typeface="Heiti SC Medium" pitchFamily="2" charset="-128"/>
                <a:ea typeface="Heiti SC Medium" pitchFamily="2" charset="-128"/>
              </a:rPr>
              <a:t>第五章詳細介紹</a:t>
            </a:r>
            <a:r>
              <a:rPr kumimoji="1" lang="zh-TW" altLang="en-US" sz="2400" dirty="0">
                <a:latin typeface="Heiti SC Medium" pitchFamily="2" charset="-128"/>
                <a:ea typeface="Heiti SC Medium" pitchFamily="2" charset="-128"/>
              </a:rPr>
              <a:t>，</a:t>
            </a:r>
            <a:endParaRPr kumimoji="1" lang="en-US" altLang="zh-TW" sz="2400" dirty="0">
              <a:latin typeface="Heiti SC Medium" pitchFamily="2" charset="-128"/>
              <a:ea typeface="Heiti SC Medium" pitchFamily="2" charset="-128"/>
            </a:endParaRPr>
          </a:p>
          <a:p>
            <a:r>
              <a:rPr lang="zh-TW" altLang="en-US" sz="2400" dirty="0">
                <a:latin typeface="Heiti SC Medium" pitchFamily="2" charset="-128"/>
                <a:ea typeface="Heiti SC Medium" pitchFamily="2" charset="-128"/>
              </a:rPr>
              <a:t>它在類神經網路中所扮演的角色，是界定輸出值</a:t>
            </a:r>
            <a:r>
              <a:rPr lang="zh-TW" altLang="en-US" sz="2400" dirty="0">
                <a:highlight>
                  <a:srgbClr val="FFFF00"/>
                </a:highlight>
                <a:latin typeface="Heiti SC Medium" pitchFamily="2" charset="-128"/>
                <a:ea typeface="Heiti SC Medium" pitchFamily="2" charset="-128"/>
              </a:rPr>
              <a:t>高於臨界值</a:t>
            </a:r>
            <a:r>
              <a:rPr lang="zh-TW" altLang="en-US" sz="2400" dirty="0">
                <a:latin typeface="Heiti SC Medium" pitchFamily="2" charset="-128"/>
                <a:ea typeface="Heiti SC Medium" pitchFamily="2" charset="-128"/>
              </a:rPr>
              <a:t>時，</a:t>
            </a:r>
            <a:endParaRPr lang="en-US" altLang="zh-TW" sz="2400" dirty="0">
              <a:latin typeface="Heiti SC Medium" pitchFamily="2" charset="-128"/>
              <a:ea typeface="Heiti SC Medium" pitchFamily="2" charset="-128"/>
            </a:endParaRPr>
          </a:p>
          <a:p>
            <a:r>
              <a:rPr lang="zh-TW" altLang="en-US" sz="2400" dirty="0">
                <a:highlight>
                  <a:srgbClr val="FFFF00"/>
                </a:highlight>
                <a:latin typeface="Heiti SC Medium" pitchFamily="2" charset="-128"/>
                <a:ea typeface="Heiti SC Medium" pitchFamily="2" charset="-128"/>
              </a:rPr>
              <a:t>應該輸出哪些我們自己定義的訊號</a:t>
            </a:r>
            <a:r>
              <a:rPr lang="zh-TW" altLang="en-US" sz="2400" dirty="0">
                <a:latin typeface="Heiti SC Medium" pitchFamily="2" charset="-128"/>
                <a:ea typeface="Heiti SC Medium" pitchFamily="2" charset="-128"/>
              </a:rPr>
              <a:t>。</a:t>
            </a:r>
            <a:endParaRPr lang="en-US" altLang="zh-TW" sz="2400" dirty="0">
              <a:latin typeface="Heiti SC Medium" pitchFamily="2" charset="-128"/>
              <a:ea typeface="Heiti SC Medium" pitchFamily="2" charset="-128"/>
            </a:endParaRPr>
          </a:p>
        </p:txBody>
      </p:sp>
      <p:cxnSp>
        <p:nvCxnSpPr>
          <p:cNvPr id="4" name="直線箭頭接點 3">
            <a:extLst>
              <a:ext uri="{FF2B5EF4-FFF2-40B4-BE49-F238E27FC236}">
                <a16:creationId xmlns:a16="http://schemas.microsoft.com/office/drawing/2014/main" id="{1360D8EE-5C2F-3A4C-8A59-74F34E49C338}"/>
              </a:ext>
            </a:extLst>
          </p:cNvPr>
          <p:cNvCxnSpPr>
            <a:cxnSpLocks/>
          </p:cNvCxnSpPr>
          <p:nvPr/>
        </p:nvCxnSpPr>
        <p:spPr>
          <a:xfrm>
            <a:off x="1229328" y="4687747"/>
            <a:ext cx="9733344"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直線接點 8">
            <a:extLst>
              <a:ext uri="{FF2B5EF4-FFF2-40B4-BE49-F238E27FC236}">
                <a16:creationId xmlns:a16="http://schemas.microsoft.com/office/drawing/2014/main" id="{99A4B34E-EC2B-5C47-801F-69DBCFB1063A}"/>
              </a:ext>
            </a:extLst>
          </p:cNvPr>
          <p:cNvCxnSpPr/>
          <p:nvPr/>
        </p:nvCxnSpPr>
        <p:spPr>
          <a:xfrm>
            <a:off x="5798916" y="4276845"/>
            <a:ext cx="0" cy="821803"/>
          </a:xfrm>
          <a:prstGeom prst="line">
            <a:avLst/>
          </a:prstGeom>
          <a:ln w="57150"/>
        </p:spPr>
        <p:style>
          <a:lnRef idx="1">
            <a:schemeClr val="dk1"/>
          </a:lnRef>
          <a:fillRef idx="0">
            <a:schemeClr val="dk1"/>
          </a:fillRef>
          <a:effectRef idx="0">
            <a:schemeClr val="dk1"/>
          </a:effectRef>
          <a:fontRef idx="minor">
            <a:schemeClr val="tx1"/>
          </a:fontRef>
        </p:style>
      </p:cxnSp>
      <p:sp>
        <p:nvSpPr>
          <p:cNvPr id="11" name="文字方塊 10">
            <a:extLst>
              <a:ext uri="{FF2B5EF4-FFF2-40B4-BE49-F238E27FC236}">
                <a16:creationId xmlns:a16="http://schemas.microsoft.com/office/drawing/2014/main" id="{30944020-626B-7C4E-883C-858E1ADA84DB}"/>
              </a:ext>
            </a:extLst>
          </p:cNvPr>
          <p:cNvSpPr txBox="1"/>
          <p:nvPr/>
        </p:nvSpPr>
        <p:spPr>
          <a:xfrm>
            <a:off x="5170931" y="5098648"/>
            <a:ext cx="1255970" cy="523220"/>
          </a:xfrm>
          <a:prstGeom prst="rect">
            <a:avLst/>
          </a:prstGeom>
          <a:noFill/>
        </p:spPr>
        <p:txBody>
          <a:bodyPr wrap="square">
            <a:spAutoFit/>
          </a:bodyPr>
          <a:lstStyle/>
          <a:p>
            <a:r>
              <a:rPr kumimoji="1" lang="zh-TW" altLang="en-US" sz="2800" dirty="0">
                <a:highlight>
                  <a:srgbClr val="FFFF00"/>
                </a:highlight>
                <a:latin typeface="Heiti SC Medium" pitchFamily="2" charset="-128"/>
                <a:ea typeface="Heiti SC Medium" pitchFamily="2" charset="-128"/>
              </a:rPr>
              <a:t>臨界值</a:t>
            </a:r>
            <a:endParaRPr lang="zh-TW" altLang="en-US" sz="2800" dirty="0">
              <a:highlight>
                <a:srgbClr val="FFFF00"/>
              </a:highlight>
            </a:endParaRPr>
          </a:p>
        </p:txBody>
      </p:sp>
      <p:sp>
        <p:nvSpPr>
          <p:cNvPr id="12" name="文字方塊 11">
            <a:extLst>
              <a:ext uri="{FF2B5EF4-FFF2-40B4-BE49-F238E27FC236}">
                <a16:creationId xmlns:a16="http://schemas.microsoft.com/office/drawing/2014/main" id="{4FE71B82-CCC5-E947-8116-3E23518E57DD}"/>
              </a:ext>
            </a:extLst>
          </p:cNvPr>
          <p:cNvSpPr txBox="1"/>
          <p:nvPr/>
        </p:nvSpPr>
        <p:spPr>
          <a:xfrm>
            <a:off x="10710922" y="4687746"/>
            <a:ext cx="503499" cy="646331"/>
          </a:xfrm>
          <a:prstGeom prst="rect">
            <a:avLst/>
          </a:prstGeom>
          <a:noFill/>
        </p:spPr>
        <p:txBody>
          <a:bodyPr wrap="square">
            <a:spAutoFit/>
          </a:bodyPr>
          <a:lstStyle/>
          <a:p>
            <a:r>
              <a:rPr lang="en-US" altLang="zh-TW" sz="3600" dirty="0"/>
              <a:t>+</a:t>
            </a:r>
            <a:endParaRPr lang="zh-TW" altLang="en-US" sz="3600" dirty="0"/>
          </a:p>
        </p:txBody>
      </p:sp>
      <p:sp>
        <p:nvSpPr>
          <p:cNvPr id="13" name="文字方塊 12">
            <a:extLst>
              <a:ext uri="{FF2B5EF4-FFF2-40B4-BE49-F238E27FC236}">
                <a16:creationId xmlns:a16="http://schemas.microsoft.com/office/drawing/2014/main" id="{CF1A346E-6C66-2341-B915-C0BA4CDF4C1F}"/>
              </a:ext>
            </a:extLst>
          </p:cNvPr>
          <p:cNvSpPr txBox="1"/>
          <p:nvPr/>
        </p:nvSpPr>
        <p:spPr>
          <a:xfrm>
            <a:off x="977578" y="4687746"/>
            <a:ext cx="503499" cy="646331"/>
          </a:xfrm>
          <a:prstGeom prst="rect">
            <a:avLst/>
          </a:prstGeom>
          <a:noFill/>
        </p:spPr>
        <p:txBody>
          <a:bodyPr wrap="square">
            <a:spAutoFit/>
          </a:bodyPr>
          <a:lstStyle/>
          <a:p>
            <a:r>
              <a:rPr lang="en-US" altLang="zh-TW" sz="3600" dirty="0"/>
              <a:t>−</a:t>
            </a:r>
            <a:endParaRPr lang="zh-TW" altLang="en-US" sz="3600" dirty="0"/>
          </a:p>
        </p:txBody>
      </p:sp>
      <p:sp>
        <p:nvSpPr>
          <p:cNvPr id="18" name="文字方塊 17">
            <a:extLst>
              <a:ext uri="{FF2B5EF4-FFF2-40B4-BE49-F238E27FC236}">
                <a16:creationId xmlns:a16="http://schemas.microsoft.com/office/drawing/2014/main" id="{DD0D1056-3C42-B243-A8AB-A00B98E6D3D3}"/>
              </a:ext>
            </a:extLst>
          </p:cNvPr>
          <p:cNvSpPr txBox="1"/>
          <p:nvPr/>
        </p:nvSpPr>
        <p:spPr>
          <a:xfrm>
            <a:off x="886910" y="3646457"/>
            <a:ext cx="1467068" cy="400110"/>
          </a:xfrm>
          <a:prstGeom prst="rect">
            <a:avLst/>
          </a:prstGeom>
          <a:noFill/>
        </p:spPr>
        <p:txBody>
          <a:bodyPr wrap="none" rtlCol="0">
            <a:spAutoFit/>
          </a:bodyPr>
          <a:lstStyle/>
          <a:p>
            <a:r>
              <a:rPr kumimoji="1" lang="zh-TW" altLang="en-US" sz="2000" dirty="0">
                <a:highlight>
                  <a:srgbClr val="00FF00"/>
                </a:highlight>
                <a:latin typeface="Heiti SC Medium" pitchFamily="2" charset="-128"/>
                <a:ea typeface="Heiti SC Medium" pitchFamily="2" charset="-128"/>
              </a:rPr>
              <a:t>低於臨界值</a:t>
            </a:r>
            <a:endParaRPr kumimoji="1" lang="zh-TW" altLang="en-US" sz="2000" dirty="0">
              <a:highlight>
                <a:srgbClr val="00FF00"/>
              </a:highlight>
              <a:latin typeface="Heiti SC Medium" pitchFamily="2" charset="-128"/>
              <a:ea typeface="Heiti SC Medium" pitchFamily="2" charset="-128"/>
            </a:endParaRPr>
          </a:p>
        </p:txBody>
      </p:sp>
      <p:sp>
        <p:nvSpPr>
          <p:cNvPr id="19" name="文字方塊 18">
            <a:extLst>
              <a:ext uri="{FF2B5EF4-FFF2-40B4-BE49-F238E27FC236}">
                <a16:creationId xmlns:a16="http://schemas.microsoft.com/office/drawing/2014/main" id="{92D0220F-FC28-6745-9397-E2DC01EA798B}"/>
              </a:ext>
            </a:extLst>
          </p:cNvPr>
          <p:cNvSpPr txBox="1"/>
          <p:nvPr/>
        </p:nvSpPr>
        <p:spPr>
          <a:xfrm>
            <a:off x="9577492" y="2819660"/>
            <a:ext cx="1467068" cy="400110"/>
          </a:xfrm>
          <a:prstGeom prst="rect">
            <a:avLst/>
          </a:prstGeom>
          <a:noFill/>
        </p:spPr>
        <p:txBody>
          <a:bodyPr wrap="none" rtlCol="0">
            <a:spAutoFit/>
          </a:bodyPr>
          <a:lstStyle/>
          <a:p>
            <a:r>
              <a:rPr kumimoji="1" lang="zh-TW" altLang="en-US" sz="2000" dirty="0">
                <a:highlight>
                  <a:srgbClr val="FF0000"/>
                </a:highlight>
                <a:latin typeface="Heiti SC Medium" pitchFamily="2" charset="-128"/>
                <a:ea typeface="Heiti SC Medium" pitchFamily="2" charset="-128"/>
              </a:rPr>
              <a:t>高於臨界值</a:t>
            </a:r>
            <a:endParaRPr kumimoji="1" lang="zh-TW" altLang="en-US" sz="2000" dirty="0">
              <a:highlight>
                <a:srgbClr val="FF0000"/>
              </a:highlight>
              <a:latin typeface="Heiti SC Medium" pitchFamily="2" charset="-128"/>
              <a:ea typeface="Heiti SC Medium" pitchFamily="2" charset="-128"/>
            </a:endParaRPr>
          </a:p>
        </p:txBody>
      </p:sp>
      <p:pic>
        <p:nvPicPr>
          <p:cNvPr id="14" name="圖片 13">
            <a:extLst>
              <a:ext uri="{FF2B5EF4-FFF2-40B4-BE49-F238E27FC236}">
                <a16:creationId xmlns:a16="http://schemas.microsoft.com/office/drawing/2014/main" id="{44CA1172-27FE-E641-9D09-0CB0CD75A87B}"/>
              </a:ext>
            </a:extLst>
          </p:cNvPr>
          <p:cNvPicPr>
            <a:picLocks noChangeAspect="1"/>
          </p:cNvPicPr>
          <p:nvPr/>
        </p:nvPicPr>
        <p:blipFill rotWithShape="1">
          <a:blip r:embed="rId2"/>
          <a:srcRect t="8101" b="9367"/>
          <a:stretch/>
        </p:blipFill>
        <p:spPr>
          <a:xfrm>
            <a:off x="2290860" y="3152493"/>
            <a:ext cx="2698272" cy="3340382"/>
          </a:xfrm>
          <a:prstGeom prst="rect">
            <a:avLst/>
          </a:prstGeom>
        </p:spPr>
      </p:pic>
      <p:pic>
        <p:nvPicPr>
          <p:cNvPr id="16" name="圖片 15">
            <a:extLst>
              <a:ext uri="{FF2B5EF4-FFF2-40B4-BE49-F238E27FC236}">
                <a16:creationId xmlns:a16="http://schemas.microsoft.com/office/drawing/2014/main" id="{CB4C3B9E-A4BB-7043-95FB-B6AD4BFBA75C}"/>
              </a:ext>
            </a:extLst>
          </p:cNvPr>
          <p:cNvPicPr>
            <a:picLocks noChangeAspect="1"/>
          </p:cNvPicPr>
          <p:nvPr/>
        </p:nvPicPr>
        <p:blipFill rotWithShape="1">
          <a:blip r:embed="rId3"/>
          <a:srcRect t="7869" b="10397"/>
          <a:stretch/>
        </p:blipFill>
        <p:spPr>
          <a:xfrm rot="16200000">
            <a:off x="7032309" y="2697515"/>
            <a:ext cx="2757247" cy="4035701"/>
          </a:xfrm>
          <a:prstGeom prst="rect">
            <a:avLst/>
          </a:prstGeom>
        </p:spPr>
      </p:pic>
    </p:spTree>
    <p:extLst>
      <p:ext uri="{BB962C8B-B14F-4D97-AF65-F5344CB8AC3E}">
        <p14:creationId xmlns:p14="http://schemas.microsoft.com/office/powerpoint/2010/main" val="23451431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什麼是激勵函數？</a:t>
            </a:r>
          </a:p>
        </p:txBody>
      </p:sp>
      <p:sp>
        <p:nvSpPr>
          <p:cNvPr id="6" name="文字方塊 5">
            <a:extLst>
              <a:ext uri="{FF2B5EF4-FFF2-40B4-BE49-F238E27FC236}">
                <a16:creationId xmlns:a16="http://schemas.microsoft.com/office/drawing/2014/main" id="{E745D4D6-2C36-D042-93A8-FAE9FA4495DD}"/>
              </a:ext>
            </a:extLst>
          </p:cNvPr>
          <p:cNvSpPr txBox="1"/>
          <p:nvPr/>
        </p:nvSpPr>
        <p:spPr>
          <a:xfrm>
            <a:off x="838200" y="1867448"/>
            <a:ext cx="8802410" cy="1200329"/>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激勵函數</a:t>
            </a:r>
            <a:r>
              <a:rPr kumimoji="1" lang="zh-TW" altLang="en-US" sz="2400" dirty="0">
                <a:latin typeface="Heiti SC Medium" pitchFamily="2" charset="-128"/>
                <a:ea typeface="Heiti SC Medium" pitchFamily="2" charset="-128"/>
              </a:rPr>
              <a:t>的概念，我們會在</a:t>
            </a:r>
            <a:r>
              <a:rPr kumimoji="1" lang="zh-TW" altLang="en-US" sz="2400" dirty="0">
                <a:highlight>
                  <a:srgbClr val="FFFF00"/>
                </a:highlight>
                <a:latin typeface="Heiti SC Medium" pitchFamily="2" charset="-128"/>
                <a:ea typeface="Heiti SC Medium" pitchFamily="2" charset="-128"/>
              </a:rPr>
              <a:t>第五章詳細介紹</a:t>
            </a:r>
            <a:r>
              <a:rPr kumimoji="1" lang="zh-TW" altLang="en-US" sz="2400" dirty="0">
                <a:latin typeface="Heiti SC Medium" pitchFamily="2" charset="-128"/>
                <a:ea typeface="Heiti SC Medium" pitchFamily="2" charset="-128"/>
              </a:rPr>
              <a:t>，</a:t>
            </a:r>
            <a:endParaRPr kumimoji="1" lang="en-US" altLang="zh-TW" sz="2400" dirty="0">
              <a:latin typeface="Heiti SC Medium" pitchFamily="2" charset="-128"/>
              <a:ea typeface="Heiti SC Medium" pitchFamily="2" charset="-128"/>
            </a:endParaRPr>
          </a:p>
          <a:p>
            <a:r>
              <a:rPr lang="zh-TW" altLang="en-US" sz="2400" dirty="0">
                <a:latin typeface="Heiti SC Medium" pitchFamily="2" charset="-128"/>
                <a:ea typeface="Heiti SC Medium" pitchFamily="2" charset="-128"/>
              </a:rPr>
              <a:t>它在類神經網路中所扮演的角色，是界定輸出值</a:t>
            </a:r>
            <a:r>
              <a:rPr lang="zh-TW" altLang="en-US" sz="2400" dirty="0">
                <a:highlight>
                  <a:srgbClr val="FFFF00"/>
                </a:highlight>
                <a:latin typeface="Heiti SC Medium" pitchFamily="2" charset="-128"/>
                <a:ea typeface="Heiti SC Medium" pitchFamily="2" charset="-128"/>
              </a:rPr>
              <a:t>高於臨界值</a:t>
            </a:r>
            <a:r>
              <a:rPr lang="zh-TW" altLang="en-US" sz="2400" dirty="0">
                <a:latin typeface="Heiti SC Medium" pitchFamily="2" charset="-128"/>
                <a:ea typeface="Heiti SC Medium" pitchFamily="2" charset="-128"/>
              </a:rPr>
              <a:t>時，</a:t>
            </a:r>
            <a:endParaRPr lang="en-US" altLang="zh-TW" sz="2400" dirty="0">
              <a:latin typeface="Heiti SC Medium" pitchFamily="2" charset="-128"/>
              <a:ea typeface="Heiti SC Medium" pitchFamily="2" charset="-128"/>
            </a:endParaRPr>
          </a:p>
          <a:p>
            <a:r>
              <a:rPr lang="zh-TW" altLang="en-US" sz="2400" dirty="0">
                <a:highlight>
                  <a:srgbClr val="FFFF00"/>
                </a:highlight>
                <a:latin typeface="Heiti SC Medium" pitchFamily="2" charset="-128"/>
                <a:ea typeface="Heiti SC Medium" pitchFamily="2" charset="-128"/>
              </a:rPr>
              <a:t>應該輸出哪些我們自己定義的訊號</a:t>
            </a:r>
            <a:r>
              <a:rPr lang="zh-TW" altLang="en-US" sz="2400" dirty="0">
                <a:latin typeface="Heiti SC Medium" pitchFamily="2" charset="-128"/>
                <a:ea typeface="Heiti SC Medium" pitchFamily="2" charset="-128"/>
              </a:rPr>
              <a:t>。</a:t>
            </a:r>
            <a:endParaRPr lang="en-US" altLang="zh-TW" sz="2400" dirty="0">
              <a:latin typeface="Heiti SC Medium" pitchFamily="2" charset="-128"/>
              <a:ea typeface="Heiti SC Medium" pitchFamily="2" charset="-128"/>
            </a:endParaRPr>
          </a:p>
        </p:txBody>
      </p:sp>
      <p:cxnSp>
        <p:nvCxnSpPr>
          <p:cNvPr id="4" name="直線箭頭接點 3">
            <a:extLst>
              <a:ext uri="{FF2B5EF4-FFF2-40B4-BE49-F238E27FC236}">
                <a16:creationId xmlns:a16="http://schemas.microsoft.com/office/drawing/2014/main" id="{1360D8EE-5C2F-3A4C-8A59-74F34E49C338}"/>
              </a:ext>
            </a:extLst>
          </p:cNvPr>
          <p:cNvCxnSpPr>
            <a:cxnSpLocks/>
          </p:cNvCxnSpPr>
          <p:nvPr/>
        </p:nvCxnSpPr>
        <p:spPr>
          <a:xfrm>
            <a:off x="1229328" y="4687747"/>
            <a:ext cx="9733344"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直線接點 8">
            <a:extLst>
              <a:ext uri="{FF2B5EF4-FFF2-40B4-BE49-F238E27FC236}">
                <a16:creationId xmlns:a16="http://schemas.microsoft.com/office/drawing/2014/main" id="{99A4B34E-EC2B-5C47-801F-69DBCFB1063A}"/>
              </a:ext>
            </a:extLst>
          </p:cNvPr>
          <p:cNvCxnSpPr/>
          <p:nvPr/>
        </p:nvCxnSpPr>
        <p:spPr>
          <a:xfrm>
            <a:off x="5798916" y="4276845"/>
            <a:ext cx="0" cy="821803"/>
          </a:xfrm>
          <a:prstGeom prst="line">
            <a:avLst/>
          </a:prstGeom>
          <a:ln w="57150"/>
        </p:spPr>
        <p:style>
          <a:lnRef idx="1">
            <a:schemeClr val="dk1"/>
          </a:lnRef>
          <a:fillRef idx="0">
            <a:schemeClr val="dk1"/>
          </a:fillRef>
          <a:effectRef idx="0">
            <a:schemeClr val="dk1"/>
          </a:effectRef>
          <a:fontRef idx="minor">
            <a:schemeClr val="tx1"/>
          </a:fontRef>
        </p:style>
      </p:cxnSp>
      <p:sp>
        <p:nvSpPr>
          <p:cNvPr id="11" name="文字方塊 10">
            <a:extLst>
              <a:ext uri="{FF2B5EF4-FFF2-40B4-BE49-F238E27FC236}">
                <a16:creationId xmlns:a16="http://schemas.microsoft.com/office/drawing/2014/main" id="{30944020-626B-7C4E-883C-858E1ADA84DB}"/>
              </a:ext>
            </a:extLst>
          </p:cNvPr>
          <p:cNvSpPr txBox="1"/>
          <p:nvPr/>
        </p:nvSpPr>
        <p:spPr>
          <a:xfrm>
            <a:off x="5170931" y="5098648"/>
            <a:ext cx="1255970" cy="523220"/>
          </a:xfrm>
          <a:prstGeom prst="rect">
            <a:avLst/>
          </a:prstGeom>
          <a:noFill/>
        </p:spPr>
        <p:txBody>
          <a:bodyPr wrap="square">
            <a:spAutoFit/>
          </a:bodyPr>
          <a:lstStyle/>
          <a:p>
            <a:r>
              <a:rPr kumimoji="1" lang="zh-TW" altLang="en-US" sz="2800" dirty="0">
                <a:highlight>
                  <a:srgbClr val="FFFF00"/>
                </a:highlight>
                <a:latin typeface="Heiti SC Medium" pitchFamily="2" charset="-128"/>
                <a:ea typeface="Heiti SC Medium" pitchFamily="2" charset="-128"/>
              </a:rPr>
              <a:t>臨界值</a:t>
            </a:r>
            <a:endParaRPr lang="zh-TW" altLang="en-US" sz="2800" dirty="0">
              <a:highlight>
                <a:srgbClr val="FFFF00"/>
              </a:highlight>
            </a:endParaRPr>
          </a:p>
        </p:txBody>
      </p:sp>
      <p:sp>
        <p:nvSpPr>
          <p:cNvPr id="12" name="文字方塊 11">
            <a:extLst>
              <a:ext uri="{FF2B5EF4-FFF2-40B4-BE49-F238E27FC236}">
                <a16:creationId xmlns:a16="http://schemas.microsoft.com/office/drawing/2014/main" id="{4FE71B82-CCC5-E947-8116-3E23518E57DD}"/>
              </a:ext>
            </a:extLst>
          </p:cNvPr>
          <p:cNvSpPr txBox="1"/>
          <p:nvPr/>
        </p:nvSpPr>
        <p:spPr>
          <a:xfrm>
            <a:off x="10710922" y="4687746"/>
            <a:ext cx="503499" cy="646331"/>
          </a:xfrm>
          <a:prstGeom prst="rect">
            <a:avLst/>
          </a:prstGeom>
          <a:noFill/>
        </p:spPr>
        <p:txBody>
          <a:bodyPr wrap="square">
            <a:spAutoFit/>
          </a:bodyPr>
          <a:lstStyle/>
          <a:p>
            <a:r>
              <a:rPr lang="en-US" altLang="zh-TW" sz="3600" dirty="0"/>
              <a:t>+</a:t>
            </a:r>
            <a:endParaRPr lang="zh-TW" altLang="en-US" sz="3600" dirty="0"/>
          </a:p>
        </p:txBody>
      </p:sp>
      <p:sp>
        <p:nvSpPr>
          <p:cNvPr id="13" name="文字方塊 12">
            <a:extLst>
              <a:ext uri="{FF2B5EF4-FFF2-40B4-BE49-F238E27FC236}">
                <a16:creationId xmlns:a16="http://schemas.microsoft.com/office/drawing/2014/main" id="{CF1A346E-6C66-2341-B915-C0BA4CDF4C1F}"/>
              </a:ext>
            </a:extLst>
          </p:cNvPr>
          <p:cNvSpPr txBox="1"/>
          <p:nvPr/>
        </p:nvSpPr>
        <p:spPr>
          <a:xfrm>
            <a:off x="977578" y="4687746"/>
            <a:ext cx="503499" cy="646331"/>
          </a:xfrm>
          <a:prstGeom prst="rect">
            <a:avLst/>
          </a:prstGeom>
          <a:noFill/>
        </p:spPr>
        <p:txBody>
          <a:bodyPr wrap="square">
            <a:spAutoFit/>
          </a:bodyPr>
          <a:lstStyle/>
          <a:p>
            <a:r>
              <a:rPr lang="en-US" altLang="zh-TW" sz="3600" dirty="0"/>
              <a:t>−</a:t>
            </a:r>
            <a:endParaRPr lang="zh-TW" altLang="en-US" sz="3600" dirty="0"/>
          </a:p>
        </p:txBody>
      </p:sp>
      <p:sp>
        <p:nvSpPr>
          <p:cNvPr id="18" name="文字方塊 17">
            <a:extLst>
              <a:ext uri="{FF2B5EF4-FFF2-40B4-BE49-F238E27FC236}">
                <a16:creationId xmlns:a16="http://schemas.microsoft.com/office/drawing/2014/main" id="{DD0D1056-3C42-B243-A8AB-A00B98E6D3D3}"/>
              </a:ext>
            </a:extLst>
          </p:cNvPr>
          <p:cNvSpPr txBox="1"/>
          <p:nvPr/>
        </p:nvSpPr>
        <p:spPr>
          <a:xfrm>
            <a:off x="4080098" y="2989162"/>
            <a:ext cx="1467068" cy="400110"/>
          </a:xfrm>
          <a:prstGeom prst="rect">
            <a:avLst/>
          </a:prstGeom>
          <a:noFill/>
        </p:spPr>
        <p:txBody>
          <a:bodyPr wrap="none" rtlCol="0">
            <a:spAutoFit/>
          </a:bodyPr>
          <a:lstStyle/>
          <a:p>
            <a:r>
              <a:rPr kumimoji="1" lang="zh-TW" altLang="en-US" sz="2000" dirty="0">
                <a:highlight>
                  <a:srgbClr val="00FF00"/>
                </a:highlight>
                <a:latin typeface="Heiti SC Medium" pitchFamily="2" charset="-128"/>
                <a:ea typeface="Heiti SC Medium" pitchFamily="2" charset="-128"/>
              </a:rPr>
              <a:t>低於臨界值</a:t>
            </a:r>
            <a:endParaRPr kumimoji="1" lang="zh-TW" altLang="en-US" sz="2000" dirty="0">
              <a:highlight>
                <a:srgbClr val="00FF00"/>
              </a:highlight>
              <a:latin typeface="Heiti SC Medium" pitchFamily="2" charset="-128"/>
              <a:ea typeface="Heiti SC Medium" pitchFamily="2" charset="-128"/>
            </a:endParaRPr>
          </a:p>
        </p:txBody>
      </p:sp>
      <p:sp>
        <p:nvSpPr>
          <p:cNvPr id="19" name="文字方塊 18">
            <a:extLst>
              <a:ext uri="{FF2B5EF4-FFF2-40B4-BE49-F238E27FC236}">
                <a16:creationId xmlns:a16="http://schemas.microsoft.com/office/drawing/2014/main" id="{92D0220F-FC28-6745-9397-E2DC01EA798B}"/>
              </a:ext>
            </a:extLst>
          </p:cNvPr>
          <p:cNvSpPr txBox="1"/>
          <p:nvPr/>
        </p:nvSpPr>
        <p:spPr>
          <a:xfrm>
            <a:off x="9360082" y="2443694"/>
            <a:ext cx="1467068" cy="400110"/>
          </a:xfrm>
          <a:prstGeom prst="rect">
            <a:avLst/>
          </a:prstGeom>
          <a:noFill/>
        </p:spPr>
        <p:txBody>
          <a:bodyPr wrap="none" rtlCol="0">
            <a:spAutoFit/>
          </a:bodyPr>
          <a:lstStyle/>
          <a:p>
            <a:r>
              <a:rPr kumimoji="1" lang="zh-TW" altLang="en-US" sz="2000" dirty="0">
                <a:highlight>
                  <a:srgbClr val="FF0000"/>
                </a:highlight>
                <a:latin typeface="Heiti SC Medium" pitchFamily="2" charset="-128"/>
                <a:ea typeface="Heiti SC Medium" pitchFamily="2" charset="-128"/>
              </a:rPr>
              <a:t>高於臨界值</a:t>
            </a:r>
            <a:endParaRPr kumimoji="1" lang="zh-TW" altLang="en-US" sz="2000" dirty="0">
              <a:highlight>
                <a:srgbClr val="FF0000"/>
              </a:highlight>
              <a:latin typeface="Heiti SC Medium" pitchFamily="2" charset="-128"/>
              <a:ea typeface="Heiti SC Medium" pitchFamily="2" charset="-128"/>
            </a:endParaRPr>
          </a:p>
        </p:txBody>
      </p:sp>
      <p:pic>
        <p:nvPicPr>
          <p:cNvPr id="14" name="圖片 13">
            <a:extLst>
              <a:ext uri="{FF2B5EF4-FFF2-40B4-BE49-F238E27FC236}">
                <a16:creationId xmlns:a16="http://schemas.microsoft.com/office/drawing/2014/main" id="{2B306494-855F-0A4F-8AE7-508FAD61BCB5}"/>
              </a:ext>
            </a:extLst>
          </p:cNvPr>
          <p:cNvPicPr>
            <a:picLocks noChangeAspect="1"/>
          </p:cNvPicPr>
          <p:nvPr/>
        </p:nvPicPr>
        <p:blipFill>
          <a:blip r:embed="rId2"/>
          <a:stretch>
            <a:fillRect/>
          </a:stretch>
        </p:blipFill>
        <p:spPr>
          <a:xfrm>
            <a:off x="2245901" y="3419525"/>
            <a:ext cx="2536441" cy="2536441"/>
          </a:xfrm>
          <a:prstGeom prst="rect">
            <a:avLst/>
          </a:prstGeom>
        </p:spPr>
      </p:pic>
      <p:pic>
        <p:nvPicPr>
          <p:cNvPr id="16" name="圖片 15">
            <a:extLst>
              <a:ext uri="{FF2B5EF4-FFF2-40B4-BE49-F238E27FC236}">
                <a16:creationId xmlns:a16="http://schemas.microsoft.com/office/drawing/2014/main" id="{50F87F08-9999-5947-B2E1-14127350EF0B}"/>
              </a:ext>
            </a:extLst>
          </p:cNvPr>
          <p:cNvPicPr>
            <a:picLocks noChangeAspect="1"/>
          </p:cNvPicPr>
          <p:nvPr/>
        </p:nvPicPr>
        <p:blipFill rotWithShape="1">
          <a:blip r:embed="rId3"/>
          <a:srcRect t="5324" b="18650"/>
          <a:stretch/>
        </p:blipFill>
        <p:spPr>
          <a:xfrm>
            <a:off x="7115195" y="2875205"/>
            <a:ext cx="2782944" cy="3777330"/>
          </a:xfrm>
          <a:prstGeom prst="rect">
            <a:avLst/>
          </a:prstGeom>
        </p:spPr>
      </p:pic>
    </p:spTree>
    <p:extLst>
      <p:ext uri="{BB962C8B-B14F-4D97-AF65-F5344CB8AC3E}">
        <p14:creationId xmlns:p14="http://schemas.microsoft.com/office/powerpoint/2010/main" val="10340903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什麼是激勵函數？</a:t>
            </a:r>
          </a:p>
        </p:txBody>
      </p:sp>
      <p:sp>
        <p:nvSpPr>
          <p:cNvPr id="6" name="文字方塊 5">
            <a:extLst>
              <a:ext uri="{FF2B5EF4-FFF2-40B4-BE49-F238E27FC236}">
                <a16:creationId xmlns:a16="http://schemas.microsoft.com/office/drawing/2014/main" id="{E745D4D6-2C36-D042-93A8-FAE9FA4495DD}"/>
              </a:ext>
            </a:extLst>
          </p:cNvPr>
          <p:cNvSpPr txBox="1"/>
          <p:nvPr/>
        </p:nvSpPr>
        <p:spPr>
          <a:xfrm>
            <a:off x="838200" y="1867448"/>
            <a:ext cx="8802410" cy="1200329"/>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激勵函數</a:t>
            </a:r>
            <a:r>
              <a:rPr kumimoji="1" lang="zh-TW" altLang="en-US" sz="2400" dirty="0">
                <a:latin typeface="Heiti SC Medium" pitchFamily="2" charset="-128"/>
                <a:ea typeface="Heiti SC Medium" pitchFamily="2" charset="-128"/>
              </a:rPr>
              <a:t>的概念，我們會在</a:t>
            </a:r>
            <a:r>
              <a:rPr kumimoji="1" lang="zh-TW" altLang="en-US" sz="2400" dirty="0">
                <a:highlight>
                  <a:srgbClr val="FFFF00"/>
                </a:highlight>
                <a:latin typeface="Heiti SC Medium" pitchFamily="2" charset="-128"/>
                <a:ea typeface="Heiti SC Medium" pitchFamily="2" charset="-128"/>
              </a:rPr>
              <a:t>第五章詳細介紹</a:t>
            </a:r>
            <a:r>
              <a:rPr kumimoji="1" lang="zh-TW" altLang="en-US" sz="2400" dirty="0">
                <a:latin typeface="Heiti SC Medium" pitchFamily="2" charset="-128"/>
                <a:ea typeface="Heiti SC Medium" pitchFamily="2" charset="-128"/>
              </a:rPr>
              <a:t>，</a:t>
            </a:r>
            <a:endParaRPr kumimoji="1" lang="en-US" altLang="zh-TW" sz="2400" dirty="0">
              <a:latin typeface="Heiti SC Medium" pitchFamily="2" charset="-128"/>
              <a:ea typeface="Heiti SC Medium" pitchFamily="2" charset="-128"/>
            </a:endParaRPr>
          </a:p>
          <a:p>
            <a:r>
              <a:rPr lang="zh-TW" altLang="en-US" sz="2400" dirty="0">
                <a:latin typeface="Heiti SC Medium" pitchFamily="2" charset="-128"/>
                <a:ea typeface="Heiti SC Medium" pitchFamily="2" charset="-128"/>
              </a:rPr>
              <a:t>它在類神經網路中所扮演的角色，是界定輸出值</a:t>
            </a:r>
            <a:r>
              <a:rPr lang="zh-TW" altLang="en-US" sz="2400" dirty="0">
                <a:highlight>
                  <a:srgbClr val="FFFF00"/>
                </a:highlight>
                <a:latin typeface="Heiti SC Medium" pitchFamily="2" charset="-128"/>
                <a:ea typeface="Heiti SC Medium" pitchFamily="2" charset="-128"/>
              </a:rPr>
              <a:t>高於臨界值</a:t>
            </a:r>
            <a:r>
              <a:rPr lang="zh-TW" altLang="en-US" sz="2400" dirty="0">
                <a:latin typeface="Heiti SC Medium" pitchFamily="2" charset="-128"/>
                <a:ea typeface="Heiti SC Medium" pitchFamily="2" charset="-128"/>
              </a:rPr>
              <a:t>時，</a:t>
            </a:r>
            <a:endParaRPr lang="en-US" altLang="zh-TW" sz="2400" dirty="0">
              <a:latin typeface="Heiti SC Medium" pitchFamily="2" charset="-128"/>
              <a:ea typeface="Heiti SC Medium" pitchFamily="2" charset="-128"/>
            </a:endParaRPr>
          </a:p>
          <a:p>
            <a:r>
              <a:rPr lang="zh-TW" altLang="en-US" sz="2400" dirty="0">
                <a:highlight>
                  <a:srgbClr val="FFFF00"/>
                </a:highlight>
                <a:latin typeface="Heiti SC Medium" pitchFamily="2" charset="-128"/>
                <a:ea typeface="Heiti SC Medium" pitchFamily="2" charset="-128"/>
              </a:rPr>
              <a:t>應該輸出哪些我們自己定義的訊號</a:t>
            </a:r>
            <a:r>
              <a:rPr lang="zh-TW" altLang="en-US" sz="2400" dirty="0">
                <a:latin typeface="Heiti SC Medium" pitchFamily="2" charset="-128"/>
                <a:ea typeface="Heiti SC Medium" pitchFamily="2" charset="-128"/>
              </a:rPr>
              <a:t>。</a:t>
            </a:r>
            <a:endParaRPr lang="en-US" altLang="zh-TW" sz="2400" dirty="0">
              <a:latin typeface="Heiti SC Medium" pitchFamily="2" charset="-128"/>
              <a:ea typeface="Heiti SC Medium" pitchFamily="2" charset="-128"/>
            </a:endParaRPr>
          </a:p>
        </p:txBody>
      </p:sp>
      <p:cxnSp>
        <p:nvCxnSpPr>
          <p:cNvPr id="4" name="直線箭頭接點 3">
            <a:extLst>
              <a:ext uri="{FF2B5EF4-FFF2-40B4-BE49-F238E27FC236}">
                <a16:creationId xmlns:a16="http://schemas.microsoft.com/office/drawing/2014/main" id="{1360D8EE-5C2F-3A4C-8A59-74F34E49C338}"/>
              </a:ext>
            </a:extLst>
          </p:cNvPr>
          <p:cNvCxnSpPr>
            <a:cxnSpLocks/>
          </p:cNvCxnSpPr>
          <p:nvPr/>
        </p:nvCxnSpPr>
        <p:spPr>
          <a:xfrm>
            <a:off x="1229328" y="4687747"/>
            <a:ext cx="9733344"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直線接點 8">
            <a:extLst>
              <a:ext uri="{FF2B5EF4-FFF2-40B4-BE49-F238E27FC236}">
                <a16:creationId xmlns:a16="http://schemas.microsoft.com/office/drawing/2014/main" id="{99A4B34E-EC2B-5C47-801F-69DBCFB1063A}"/>
              </a:ext>
            </a:extLst>
          </p:cNvPr>
          <p:cNvCxnSpPr/>
          <p:nvPr/>
        </p:nvCxnSpPr>
        <p:spPr>
          <a:xfrm>
            <a:off x="5798916" y="4276845"/>
            <a:ext cx="0" cy="821803"/>
          </a:xfrm>
          <a:prstGeom prst="line">
            <a:avLst/>
          </a:prstGeom>
          <a:ln w="57150"/>
        </p:spPr>
        <p:style>
          <a:lnRef idx="1">
            <a:schemeClr val="dk1"/>
          </a:lnRef>
          <a:fillRef idx="0">
            <a:schemeClr val="dk1"/>
          </a:fillRef>
          <a:effectRef idx="0">
            <a:schemeClr val="dk1"/>
          </a:effectRef>
          <a:fontRef idx="minor">
            <a:schemeClr val="tx1"/>
          </a:fontRef>
        </p:style>
      </p:cxnSp>
      <p:sp>
        <p:nvSpPr>
          <p:cNvPr id="11" name="文字方塊 10">
            <a:extLst>
              <a:ext uri="{FF2B5EF4-FFF2-40B4-BE49-F238E27FC236}">
                <a16:creationId xmlns:a16="http://schemas.microsoft.com/office/drawing/2014/main" id="{30944020-626B-7C4E-883C-858E1ADA84DB}"/>
              </a:ext>
            </a:extLst>
          </p:cNvPr>
          <p:cNvSpPr txBox="1"/>
          <p:nvPr/>
        </p:nvSpPr>
        <p:spPr>
          <a:xfrm>
            <a:off x="5170931" y="5098648"/>
            <a:ext cx="1255970" cy="523220"/>
          </a:xfrm>
          <a:prstGeom prst="rect">
            <a:avLst/>
          </a:prstGeom>
          <a:noFill/>
        </p:spPr>
        <p:txBody>
          <a:bodyPr wrap="square">
            <a:spAutoFit/>
          </a:bodyPr>
          <a:lstStyle/>
          <a:p>
            <a:r>
              <a:rPr kumimoji="1" lang="zh-TW" altLang="en-US" sz="2800" dirty="0">
                <a:highlight>
                  <a:srgbClr val="FFFF00"/>
                </a:highlight>
                <a:latin typeface="Heiti SC Medium" pitchFamily="2" charset="-128"/>
                <a:ea typeface="Heiti SC Medium" pitchFamily="2" charset="-128"/>
              </a:rPr>
              <a:t>臨界值</a:t>
            </a:r>
            <a:endParaRPr lang="zh-TW" altLang="en-US" sz="2800" dirty="0">
              <a:highlight>
                <a:srgbClr val="FFFF00"/>
              </a:highlight>
            </a:endParaRPr>
          </a:p>
        </p:txBody>
      </p:sp>
      <p:sp>
        <p:nvSpPr>
          <p:cNvPr id="12" name="文字方塊 11">
            <a:extLst>
              <a:ext uri="{FF2B5EF4-FFF2-40B4-BE49-F238E27FC236}">
                <a16:creationId xmlns:a16="http://schemas.microsoft.com/office/drawing/2014/main" id="{4FE71B82-CCC5-E947-8116-3E23518E57DD}"/>
              </a:ext>
            </a:extLst>
          </p:cNvPr>
          <p:cNvSpPr txBox="1"/>
          <p:nvPr/>
        </p:nvSpPr>
        <p:spPr>
          <a:xfrm>
            <a:off x="10710922" y="4687746"/>
            <a:ext cx="503499" cy="646331"/>
          </a:xfrm>
          <a:prstGeom prst="rect">
            <a:avLst/>
          </a:prstGeom>
          <a:noFill/>
        </p:spPr>
        <p:txBody>
          <a:bodyPr wrap="square">
            <a:spAutoFit/>
          </a:bodyPr>
          <a:lstStyle/>
          <a:p>
            <a:r>
              <a:rPr lang="en-US" altLang="zh-TW" sz="3600" dirty="0"/>
              <a:t>+</a:t>
            </a:r>
            <a:endParaRPr lang="zh-TW" altLang="en-US" sz="3600" dirty="0"/>
          </a:p>
        </p:txBody>
      </p:sp>
      <p:sp>
        <p:nvSpPr>
          <p:cNvPr id="13" name="文字方塊 12">
            <a:extLst>
              <a:ext uri="{FF2B5EF4-FFF2-40B4-BE49-F238E27FC236}">
                <a16:creationId xmlns:a16="http://schemas.microsoft.com/office/drawing/2014/main" id="{CF1A346E-6C66-2341-B915-C0BA4CDF4C1F}"/>
              </a:ext>
            </a:extLst>
          </p:cNvPr>
          <p:cNvSpPr txBox="1"/>
          <p:nvPr/>
        </p:nvSpPr>
        <p:spPr>
          <a:xfrm>
            <a:off x="977578" y="4687746"/>
            <a:ext cx="503499" cy="646331"/>
          </a:xfrm>
          <a:prstGeom prst="rect">
            <a:avLst/>
          </a:prstGeom>
          <a:noFill/>
        </p:spPr>
        <p:txBody>
          <a:bodyPr wrap="square">
            <a:spAutoFit/>
          </a:bodyPr>
          <a:lstStyle/>
          <a:p>
            <a:r>
              <a:rPr lang="en-US" altLang="zh-TW" sz="3600" dirty="0"/>
              <a:t>−</a:t>
            </a:r>
            <a:endParaRPr lang="zh-TW" altLang="en-US" sz="3600" dirty="0"/>
          </a:p>
        </p:txBody>
      </p:sp>
      <p:sp>
        <p:nvSpPr>
          <p:cNvPr id="18" name="文字方塊 17">
            <a:extLst>
              <a:ext uri="{FF2B5EF4-FFF2-40B4-BE49-F238E27FC236}">
                <a16:creationId xmlns:a16="http://schemas.microsoft.com/office/drawing/2014/main" id="{DD0D1056-3C42-B243-A8AB-A00B98E6D3D3}"/>
              </a:ext>
            </a:extLst>
          </p:cNvPr>
          <p:cNvSpPr txBox="1"/>
          <p:nvPr/>
        </p:nvSpPr>
        <p:spPr>
          <a:xfrm>
            <a:off x="4080098" y="2989162"/>
            <a:ext cx="1467068" cy="400110"/>
          </a:xfrm>
          <a:prstGeom prst="rect">
            <a:avLst/>
          </a:prstGeom>
          <a:noFill/>
        </p:spPr>
        <p:txBody>
          <a:bodyPr wrap="none" rtlCol="0">
            <a:spAutoFit/>
          </a:bodyPr>
          <a:lstStyle/>
          <a:p>
            <a:r>
              <a:rPr kumimoji="1" lang="zh-TW" altLang="en-US" sz="2000" dirty="0">
                <a:highlight>
                  <a:srgbClr val="00FF00"/>
                </a:highlight>
                <a:latin typeface="Heiti SC Medium" pitchFamily="2" charset="-128"/>
                <a:ea typeface="Heiti SC Medium" pitchFamily="2" charset="-128"/>
              </a:rPr>
              <a:t>低於臨界值</a:t>
            </a:r>
            <a:endParaRPr kumimoji="1" lang="zh-TW" altLang="en-US" sz="2000" dirty="0">
              <a:highlight>
                <a:srgbClr val="00FF00"/>
              </a:highlight>
              <a:latin typeface="Heiti SC Medium" pitchFamily="2" charset="-128"/>
              <a:ea typeface="Heiti SC Medium" pitchFamily="2" charset="-128"/>
            </a:endParaRPr>
          </a:p>
        </p:txBody>
      </p:sp>
      <p:sp>
        <p:nvSpPr>
          <p:cNvPr id="19" name="文字方塊 18">
            <a:extLst>
              <a:ext uri="{FF2B5EF4-FFF2-40B4-BE49-F238E27FC236}">
                <a16:creationId xmlns:a16="http://schemas.microsoft.com/office/drawing/2014/main" id="{92D0220F-FC28-6745-9397-E2DC01EA798B}"/>
              </a:ext>
            </a:extLst>
          </p:cNvPr>
          <p:cNvSpPr txBox="1"/>
          <p:nvPr/>
        </p:nvSpPr>
        <p:spPr>
          <a:xfrm>
            <a:off x="9360082" y="2671438"/>
            <a:ext cx="1467068" cy="400110"/>
          </a:xfrm>
          <a:prstGeom prst="rect">
            <a:avLst/>
          </a:prstGeom>
          <a:noFill/>
        </p:spPr>
        <p:txBody>
          <a:bodyPr wrap="none" rtlCol="0">
            <a:spAutoFit/>
          </a:bodyPr>
          <a:lstStyle/>
          <a:p>
            <a:r>
              <a:rPr kumimoji="1" lang="zh-TW" altLang="en-US" sz="2000" dirty="0">
                <a:highlight>
                  <a:srgbClr val="FF0000"/>
                </a:highlight>
                <a:latin typeface="Heiti SC Medium" pitchFamily="2" charset="-128"/>
                <a:ea typeface="Heiti SC Medium" pitchFamily="2" charset="-128"/>
              </a:rPr>
              <a:t>高於臨界值</a:t>
            </a:r>
            <a:endParaRPr kumimoji="1" lang="zh-TW" altLang="en-US" sz="2000" dirty="0">
              <a:highlight>
                <a:srgbClr val="FF0000"/>
              </a:highlight>
              <a:latin typeface="Heiti SC Medium" pitchFamily="2" charset="-128"/>
              <a:ea typeface="Heiti SC Medium" pitchFamily="2" charset="-128"/>
            </a:endParaRPr>
          </a:p>
        </p:txBody>
      </p:sp>
      <p:pic>
        <p:nvPicPr>
          <p:cNvPr id="5" name="圖片 4">
            <a:extLst>
              <a:ext uri="{FF2B5EF4-FFF2-40B4-BE49-F238E27FC236}">
                <a16:creationId xmlns:a16="http://schemas.microsoft.com/office/drawing/2014/main" id="{EEDEFE26-38EE-2441-8A28-EE39097EA7D2}"/>
              </a:ext>
            </a:extLst>
          </p:cNvPr>
          <p:cNvPicPr>
            <a:picLocks noChangeAspect="1"/>
          </p:cNvPicPr>
          <p:nvPr/>
        </p:nvPicPr>
        <p:blipFill>
          <a:blip r:embed="rId2"/>
          <a:stretch>
            <a:fillRect/>
          </a:stretch>
        </p:blipFill>
        <p:spPr>
          <a:xfrm>
            <a:off x="6820747" y="3196035"/>
            <a:ext cx="3272869" cy="3272869"/>
          </a:xfrm>
          <a:prstGeom prst="rect">
            <a:avLst/>
          </a:prstGeom>
        </p:spPr>
      </p:pic>
      <p:pic>
        <p:nvPicPr>
          <p:cNvPr id="8" name="圖片 7">
            <a:extLst>
              <a:ext uri="{FF2B5EF4-FFF2-40B4-BE49-F238E27FC236}">
                <a16:creationId xmlns:a16="http://schemas.microsoft.com/office/drawing/2014/main" id="{BAFF06AC-CB91-A845-8FBB-413F0602EDAB}"/>
              </a:ext>
            </a:extLst>
          </p:cNvPr>
          <p:cNvPicPr>
            <a:picLocks noChangeAspect="1"/>
          </p:cNvPicPr>
          <p:nvPr/>
        </p:nvPicPr>
        <p:blipFill>
          <a:blip r:embed="rId3"/>
          <a:stretch>
            <a:fillRect/>
          </a:stretch>
        </p:blipFill>
        <p:spPr>
          <a:xfrm>
            <a:off x="1992920" y="3429000"/>
            <a:ext cx="3039904" cy="3039904"/>
          </a:xfrm>
          <a:prstGeom prst="rect">
            <a:avLst/>
          </a:prstGeom>
        </p:spPr>
      </p:pic>
    </p:spTree>
    <p:extLst>
      <p:ext uri="{BB962C8B-B14F-4D97-AF65-F5344CB8AC3E}">
        <p14:creationId xmlns:p14="http://schemas.microsoft.com/office/powerpoint/2010/main" val="7167089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像素資料如何輸入？</a:t>
            </a:r>
            <a:endParaRPr kumimoji="1" lang="zh-TW" altLang="en-US" dirty="0"/>
          </a:p>
        </p:txBody>
      </p:sp>
      <p:pic>
        <p:nvPicPr>
          <p:cNvPr id="35" name="圖片 34">
            <a:extLst>
              <a:ext uri="{FF2B5EF4-FFF2-40B4-BE49-F238E27FC236}">
                <a16:creationId xmlns:a16="http://schemas.microsoft.com/office/drawing/2014/main" id="{F4577080-00F5-404A-AFE6-04270DF60F41}"/>
              </a:ext>
            </a:extLst>
          </p:cNvPr>
          <p:cNvPicPr>
            <a:picLocks noChangeAspect="1"/>
          </p:cNvPicPr>
          <p:nvPr/>
        </p:nvPicPr>
        <p:blipFill>
          <a:blip r:embed="rId3"/>
          <a:stretch>
            <a:fillRect/>
          </a:stretch>
        </p:blipFill>
        <p:spPr>
          <a:xfrm>
            <a:off x="2262963" y="1663465"/>
            <a:ext cx="1522228" cy="1765535"/>
          </a:xfrm>
          <a:prstGeom prst="rect">
            <a:avLst/>
          </a:prstGeom>
        </p:spPr>
      </p:pic>
      <p:pic>
        <p:nvPicPr>
          <p:cNvPr id="39" name="圖片 38">
            <a:extLst>
              <a:ext uri="{FF2B5EF4-FFF2-40B4-BE49-F238E27FC236}">
                <a16:creationId xmlns:a16="http://schemas.microsoft.com/office/drawing/2014/main" id="{27C66E52-2EEF-784C-B9D4-4BA6416B8592}"/>
              </a:ext>
            </a:extLst>
          </p:cNvPr>
          <p:cNvPicPr>
            <a:picLocks noChangeAspect="1"/>
          </p:cNvPicPr>
          <p:nvPr/>
        </p:nvPicPr>
        <p:blipFill>
          <a:blip r:embed="rId4"/>
          <a:stretch>
            <a:fillRect/>
          </a:stretch>
        </p:blipFill>
        <p:spPr>
          <a:xfrm>
            <a:off x="4051004" y="1425294"/>
            <a:ext cx="6092392" cy="5432706"/>
          </a:xfrm>
          <a:prstGeom prst="rect">
            <a:avLst/>
          </a:prstGeom>
        </p:spPr>
      </p:pic>
    </p:spTree>
    <p:extLst>
      <p:ext uri="{BB962C8B-B14F-4D97-AF65-F5344CB8AC3E}">
        <p14:creationId xmlns:p14="http://schemas.microsoft.com/office/powerpoint/2010/main" val="24049338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681F7E8-157A-7946-83CF-1C28C8E28D79}"/>
              </a:ext>
            </a:extLst>
          </p:cNvPr>
          <p:cNvPicPr>
            <a:picLocks noChangeAspect="1"/>
          </p:cNvPicPr>
          <p:nvPr/>
        </p:nvPicPr>
        <p:blipFill>
          <a:blip r:embed="rId3"/>
          <a:stretch>
            <a:fillRect/>
          </a:stretch>
        </p:blipFill>
        <p:spPr>
          <a:xfrm>
            <a:off x="3933479" y="1425294"/>
            <a:ext cx="6209917" cy="5432706"/>
          </a:xfrm>
          <a:prstGeom prst="rect">
            <a:avLst/>
          </a:prstGeom>
        </p:spPr>
      </p:pic>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像素資料如何輸入？</a:t>
            </a:r>
            <a:endParaRPr kumimoji="1" lang="zh-TW" altLang="en-US" dirty="0"/>
          </a:p>
        </p:txBody>
      </p:sp>
      <p:pic>
        <p:nvPicPr>
          <p:cNvPr id="35" name="圖片 34">
            <a:extLst>
              <a:ext uri="{FF2B5EF4-FFF2-40B4-BE49-F238E27FC236}">
                <a16:creationId xmlns:a16="http://schemas.microsoft.com/office/drawing/2014/main" id="{F4577080-00F5-404A-AFE6-04270DF60F41}"/>
              </a:ext>
            </a:extLst>
          </p:cNvPr>
          <p:cNvPicPr>
            <a:picLocks noChangeAspect="1"/>
          </p:cNvPicPr>
          <p:nvPr/>
        </p:nvPicPr>
        <p:blipFill>
          <a:blip r:embed="rId4"/>
          <a:stretch>
            <a:fillRect/>
          </a:stretch>
        </p:blipFill>
        <p:spPr>
          <a:xfrm>
            <a:off x="2262963" y="1663465"/>
            <a:ext cx="1522228" cy="1765535"/>
          </a:xfrm>
          <a:prstGeom prst="rect">
            <a:avLst/>
          </a:prstGeom>
        </p:spPr>
      </p:pic>
    </p:spTree>
    <p:extLst>
      <p:ext uri="{BB962C8B-B14F-4D97-AF65-F5344CB8AC3E}">
        <p14:creationId xmlns:p14="http://schemas.microsoft.com/office/powerpoint/2010/main" val="1323282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A713248-B4DE-854B-8716-7DF3978B1EAC}"/>
              </a:ext>
            </a:extLst>
          </p:cNvPr>
          <p:cNvPicPr>
            <a:picLocks noChangeAspect="1"/>
          </p:cNvPicPr>
          <p:nvPr/>
        </p:nvPicPr>
        <p:blipFill>
          <a:blip r:embed="rId3"/>
          <a:stretch>
            <a:fillRect/>
          </a:stretch>
        </p:blipFill>
        <p:spPr>
          <a:xfrm>
            <a:off x="3933479" y="1425294"/>
            <a:ext cx="6196559" cy="5432706"/>
          </a:xfrm>
          <a:prstGeom prst="rect">
            <a:avLst/>
          </a:prstGeom>
        </p:spPr>
      </p:pic>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像素資料如何輸入？</a:t>
            </a:r>
            <a:endParaRPr kumimoji="1" lang="zh-TW" altLang="en-US" dirty="0"/>
          </a:p>
        </p:txBody>
      </p:sp>
      <p:pic>
        <p:nvPicPr>
          <p:cNvPr id="35" name="圖片 34">
            <a:extLst>
              <a:ext uri="{FF2B5EF4-FFF2-40B4-BE49-F238E27FC236}">
                <a16:creationId xmlns:a16="http://schemas.microsoft.com/office/drawing/2014/main" id="{F4577080-00F5-404A-AFE6-04270DF60F41}"/>
              </a:ext>
            </a:extLst>
          </p:cNvPr>
          <p:cNvPicPr>
            <a:picLocks noChangeAspect="1"/>
          </p:cNvPicPr>
          <p:nvPr/>
        </p:nvPicPr>
        <p:blipFill>
          <a:blip r:embed="rId4"/>
          <a:stretch>
            <a:fillRect/>
          </a:stretch>
        </p:blipFill>
        <p:spPr>
          <a:xfrm>
            <a:off x="2262963" y="1663465"/>
            <a:ext cx="1522228" cy="1765535"/>
          </a:xfrm>
          <a:prstGeom prst="rect">
            <a:avLst/>
          </a:prstGeom>
        </p:spPr>
      </p:pic>
    </p:spTree>
    <p:extLst>
      <p:ext uri="{BB962C8B-B14F-4D97-AF65-F5344CB8AC3E}">
        <p14:creationId xmlns:p14="http://schemas.microsoft.com/office/powerpoint/2010/main" val="16545926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67EBD11-7D83-884F-A862-7FAAEA182AA0}"/>
              </a:ext>
            </a:extLst>
          </p:cNvPr>
          <p:cNvPicPr>
            <a:picLocks noChangeAspect="1"/>
          </p:cNvPicPr>
          <p:nvPr/>
        </p:nvPicPr>
        <p:blipFill>
          <a:blip r:embed="rId3"/>
          <a:stretch>
            <a:fillRect/>
          </a:stretch>
        </p:blipFill>
        <p:spPr>
          <a:xfrm>
            <a:off x="3933479" y="1425294"/>
            <a:ext cx="6083701" cy="5432706"/>
          </a:xfrm>
          <a:prstGeom prst="rect">
            <a:avLst/>
          </a:prstGeom>
        </p:spPr>
      </p:pic>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像素資料如何輸入？</a:t>
            </a:r>
            <a:endParaRPr kumimoji="1" lang="zh-TW" altLang="en-US" dirty="0"/>
          </a:p>
        </p:txBody>
      </p:sp>
      <p:pic>
        <p:nvPicPr>
          <p:cNvPr id="35" name="圖片 34">
            <a:extLst>
              <a:ext uri="{FF2B5EF4-FFF2-40B4-BE49-F238E27FC236}">
                <a16:creationId xmlns:a16="http://schemas.microsoft.com/office/drawing/2014/main" id="{F4577080-00F5-404A-AFE6-04270DF60F41}"/>
              </a:ext>
            </a:extLst>
          </p:cNvPr>
          <p:cNvPicPr>
            <a:picLocks noChangeAspect="1"/>
          </p:cNvPicPr>
          <p:nvPr/>
        </p:nvPicPr>
        <p:blipFill>
          <a:blip r:embed="rId4"/>
          <a:stretch>
            <a:fillRect/>
          </a:stretch>
        </p:blipFill>
        <p:spPr>
          <a:xfrm>
            <a:off x="2262963" y="1663465"/>
            <a:ext cx="1522228" cy="1765535"/>
          </a:xfrm>
          <a:prstGeom prst="rect">
            <a:avLst/>
          </a:prstGeom>
        </p:spPr>
      </p:pic>
    </p:spTree>
    <p:extLst>
      <p:ext uri="{BB962C8B-B14F-4D97-AF65-F5344CB8AC3E}">
        <p14:creationId xmlns:p14="http://schemas.microsoft.com/office/powerpoint/2010/main" val="37866303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01F5F1DB-5437-C64B-9D14-083BCD41332D}"/>
              </a:ext>
            </a:extLst>
          </p:cNvPr>
          <p:cNvSpPr/>
          <p:nvPr/>
        </p:nvSpPr>
        <p:spPr>
          <a:xfrm>
            <a:off x="1436607" y="1342663"/>
            <a:ext cx="6075363" cy="541695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類神經網路的數學方法</a:t>
            </a:r>
            <a:endParaRPr kumimoji="1" lang="zh-TW" altLang="en-US" dirty="0"/>
          </a:p>
        </p:txBody>
      </p:sp>
      <p:grpSp>
        <p:nvGrpSpPr>
          <p:cNvPr id="4" name="群組 3">
            <a:extLst>
              <a:ext uri="{FF2B5EF4-FFF2-40B4-BE49-F238E27FC236}">
                <a16:creationId xmlns:a16="http://schemas.microsoft.com/office/drawing/2014/main" id="{D234CE5F-796A-0D48-95C2-9339098D5794}"/>
              </a:ext>
            </a:extLst>
          </p:cNvPr>
          <p:cNvGrpSpPr/>
          <p:nvPr/>
        </p:nvGrpSpPr>
        <p:grpSpPr>
          <a:xfrm>
            <a:off x="1907721" y="1735134"/>
            <a:ext cx="8376558" cy="4855030"/>
            <a:chOff x="1295400" y="903514"/>
            <a:chExt cx="8376558" cy="4855030"/>
          </a:xfrm>
        </p:grpSpPr>
        <p:sp>
          <p:nvSpPr>
            <p:cNvPr id="5" name="橢圓 4">
              <a:extLst>
                <a:ext uri="{FF2B5EF4-FFF2-40B4-BE49-F238E27FC236}">
                  <a16:creationId xmlns:a16="http://schemas.microsoft.com/office/drawing/2014/main" id="{DD00AD7D-1E82-CC47-9FD9-D78E8441ED14}"/>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295400" y="1268186"/>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295400" y="2237014"/>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295400" y="3205842"/>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295400" y="5393871"/>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5"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D7C6C54E-76E5-B048-9845-D41B759F93EA}"/>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26" name="直線箭頭接點 25">
              <a:extLst>
                <a:ext uri="{FF2B5EF4-FFF2-40B4-BE49-F238E27FC236}">
                  <a16:creationId xmlns:a16="http://schemas.microsoft.com/office/drawing/2014/main" id="{8151ED1D-C19E-2748-B1E8-7F796E29AE2A}"/>
                </a:ext>
              </a:extLst>
            </p:cNvPr>
            <p:cNvCxnSpPr>
              <a:cxnSpLocks/>
              <a:stCxn id="25" idx="6"/>
              <a:endCxn id="27"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grpSp>
      <p:sp>
        <p:nvSpPr>
          <p:cNvPr id="28" name="橢圓 27">
            <a:extLst>
              <a:ext uri="{FF2B5EF4-FFF2-40B4-BE49-F238E27FC236}">
                <a16:creationId xmlns:a16="http://schemas.microsoft.com/office/drawing/2014/main" id="{873A4F0C-B1B7-A645-A179-2A00A777B198}"/>
              </a:ext>
            </a:extLst>
          </p:cNvPr>
          <p:cNvSpPr/>
          <p:nvPr/>
        </p:nvSpPr>
        <p:spPr>
          <a:xfrm>
            <a:off x="2380015" y="1495648"/>
            <a:ext cx="1236304" cy="517071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4951358"/>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2234855"/>
            <a:ext cx="996867" cy="361453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5719395"/>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4516551"/>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9442553" y="4516551"/>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輸出值</a:t>
            </a:r>
          </a:p>
        </p:txBody>
      </p:sp>
      <p:sp>
        <p:nvSpPr>
          <p:cNvPr id="35" name="文字方塊 34">
            <a:extLst>
              <a:ext uri="{FF2B5EF4-FFF2-40B4-BE49-F238E27FC236}">
                <a16:creationId xmlns:a16="http://schemas.microsoft.com/office/drawing/2014/main" id="{EBC7FAA5-AA1B-6546-86AC-D3AD9B0986AA}"/>
              </a:ext>
            </a:extLst>
          </p:cNvPr>
          <p:cNvSpPr txBox="1"/>
          <p:nvPr/>
        </p:nvSpPr>
        <p:spPr>
          <a:xfrm>
            <a:off x="7529505" y="2106816"/>
            <a:ext cx="3262432" cy="707886"/>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這個章節，</a:t>
            </a:r>
            <a:br>
              <a:rPr kumimoji="1" lang="en-US" altLang="zh-TW" sz="2000" dirty="0">
                <a:solidFill>
                  <a:srgbClr val="FF0000"/>
                </a:solidFill>
                <a:latin typeface="Heiti SC Medium" pitchFamily="2" charset="-128"/>
                <a:ea typeface="Heiti SC Medium" pitchFamily="2" charset="-128"/>
              </a:rPr>
            </a:br>
            <a:r>
              <a:rPr kumimoji="1" lang="zh-TW" altLang="en-US" sz="2000" dirty="0">
                <a:solidFill>
                  <a:srgbClr val="FF0000"/>
                </a:solidFill>
                <a:latin typeface="Heiti SC Medium" pitchFamily="2" charset="-128"/>
                <a:ea typeface="Heiti SC Medium" pitchFamily="2" charset="-128"/>
              </a:rPr>
              <a:t>我們先認識前面的部分吧！</a:t>
            </a:r>
          </a:p>
        </p:txBody>
      </p:sp>
    </p:spTree>
    <p:extLst>
      <p:ext uri="{BB962C8B-B14F-4D97-AF65-F5344CB8AC3E}">
        <p14:creationId xmlns:p14="http://schemas.microsoft.com/office/powerpoint/2010/main" val="1433499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01F5F1DB-5437-C64B-9D14-083BCD41332D}"/>
              </a:ext>
            </a:extLst>
          </p:cNvPr>
          <p:cNvSpPr/>
          <p:nvPr/>
        </p:nvSpPr>
        <p:spPr>
          <a:xfrm>
            <a:off x="1436607" y="347240"/>
            <a:ext cx="6075363" cy="541695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橢圓 4">
            <a:extLst>
              <a:ext uri="{FF2B5EF4-FFF2-40B4-BE49-F238E27FC236}">
                <a16:creationId xmlns:a16="http://schemas.microsoft.com/office/drawing/2014/main" id="{DD00AD7D-1E82-CC47-9FD9-D78E8441ED14}"/>
              </a:ext>
            </a:extLst>
          </p:cNvPr>
          <p:cNvSpPr/>
          <p:nvPr/>
        </p:nvSpPr>
        <p:spPr>
          <a:xfrm>
            <a:off x="2626177" y="73971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626177" y="1708540"/>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626177" y="267736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626177" y="4865398"/>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683071" y="3921238"/>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907721" y="1104383"/>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907721" y="2073211"/>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907721" y="3042039"/>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907721" y="5230068"/>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891892" y="2524967"/>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14" name="橢圓 13">
                <a:extLst>
                  <a:ext uri="{FF2B5EF4-FFF2-40B4-BE49-F238E27FC236}">
                    <a16:creationId xmlns:a16="http://schemas.microsoft.com/office/drawing/2014/main" id="{CA84082D-2FA1-AF45-BC65-DF1769BF3457}"/>
                  </a:ext>
                </a:extLst>
              </p:cNvPr>
              <p:cNvSpPr>
                <a:spLocks noRot="1" noChangeAspect="1" noMove="1" noResize="1" noEditPoints="1" noAdjustHandles="1" noChangeArrowheads="1" noChangeShapeType="1" noTextEdit="1"/>
              </p:cNvSpPr>
              <p:nvPr/>
            </p:nvSpPr>
            <p:spPr>
              <a:xfrm>
                <a:off x="5891892" y="2524967"/>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3355520" y="1104383"/>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3355520" y="2073212"/>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3355520" y="3042039"/>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3355520" y="3042039"/>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4027967" y="3488354"/>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4327342" y="155614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4090323" y="2073210"/>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891409" y="2668045"/>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616319" y="4312984"/>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7" idx="2"/>
          </p:cNvCxnSpPr>
          <p:nvPr/>
        </p:nvCxnSpPr>
        <p:spPr>
          <a:xfrm>
            <a:off x="6926035" y="3042039"/>
            <a:ext cx="1016956"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7942991" y="268202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sp>
        <p:nvSpPr>
          <p:cNvPr id="28" name="橢圓 27">
            <a:extLst>
              <a:ext uri="{FF2B5EF4-FFF2-40B4-BE49-F238E27FC236}">
                <a16:creationId xmlns:a16="http://schemas.microsoft.com/office/drawing/2014/main" id="{873A4F0C-B1B7-A645-A179-2A00A777B198}"/>
              </a:ext>
            </a:extLst>
          </p:cNvPr>
          <p:cNvSpPr/>
          <p:nvPr/>
        </p:nvSpPr>
        <p:spPr>
          <a:xfrm>
            <a:off x="2380015" y="500225"/>
            <a:ext cx="1236304" cy="517071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3955935"/>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1239432"/>
            <a:ext cx="996867" cy="361453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4723972"/>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3521128"/>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7978324" y="3459013"/>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輸出值</a:t>
            </a:r>
          </a:p>
        </p:txBody>
      </p:sp>
      <p:sp>
        <p:nvSpPr>
          <p:cNvPr id="35" name="文字方塊 34">
            <a:extLst>
              <a:ext uri="{FF2B5EF4-FFF2-40B4-BE49-F238E27FC236}">
                <a16:creationId xmlns:a16="http://schemas.microsoft.com/office/drawing/2014/main" id="{EBC7FAA5-AA1B-6546-86AC-D3AD9B0986AA}"/>
              </a:ext>
            </a:extLst>
          </p:cNvPr>
          <p:cNvSpPr txBox="1"/>
          <p:nvPr/>
        </p:nvSpPr>
        <p:spPr>
          <a:xfrm>
            <a:off x="7678126" y="1100054"/>
            <a:ext cx="3775393" cy="1323439"/>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我們先撇除激勵函數，</a:t>
            </a:r>
            <a:endParaRPr kumimoji="1" lang="en-US" altLang="zh-TW" sz="2000" dirty="0">
              <a:solidFill>
                <a:srgbClr val="FF0000"/>
              </a:solidFill>
              <a:latin typeface="Heiti SC Medium" pitchFamily="2" charset="-128"/>
              <a:ea typeface="Heiti SC Medium" pitchFamily="2" charset="-128"/>
            </a:endParaRPr>
          </a:p>
          <a:p>
            <a:r>
              <a:rPr kumimoji="1" lang="zh-TW" altLang="en-US" sz="2000" dirty="0">
                <a:solidFill>
                  <a:srgbClr val="FF0000"/>
                </a:solidFill>
                <a:latin typeface="Heiti SC Medium" pitchFamily="2" charset="-128"/>
                <a:ea typeface="Heiti SC Medium" pitchFamily="2" charset="-128"/>
              </a:rPr>
              <a:t>那麼輸出值，</a:t>
            </a:r>
            <a:br>
              <a:rPr kumimoji="1" lang="en-US" altLang="zh-TW" sz="2000" dirty="0">
                <a:solidFill>
                  <a:srgbClr val="FF0000"/>
                </a:solidFill>
                <a:latin typeface="Heiti SC Medium" pitchFamily="2" charset="-128"/>
                <a:ea typeface="Heiti SC Medium" pitchFamily="2" charset="-128"/>
              </a:rPr>
            </a:br>
            <a:r>
              <a:rPr kumimoji="1" lang="zh-TW" altLang="en-US" sz="2000" dirty="0">
                <a:solidFill>
                  <a:srgbClr val="FF0000"/>
                </a:solidFill>
                <a:latin typeface="Heiti SC Medium" pitchFamily="2" charset="-128"/>
                <a:ea typeface="Heiti SC Medium" pitchFamily="2" charset="-128"/>
              </a:rPr>
              <a:t>就會是輸入值與對應權重</a:t>
            </a:r>
            <a:br>
              <a:rPr kumimoji="1" lang="en-US" altLang="zh-TW" sz="2000" dirty="0">
                <a:solidFill>
                  <a:srgbClr val="FF0000"/>
                </a:solidFill>
                <a:latin typeface="Heiti SC Medium" pitchFamily="2" charset="-128"/>
                <a:ea typeface="Heiti SC Medium" pitchFamily="2" charset="-128"/>
              </a:rPr>
            </a:br>
            <a:r>
              <a:rPr kumimoji="1" lang="zh-TW" altLang="en-US" sz="2000" dirty="0">
                <a:solidFill>
                  <a:srgbClr val="FF0000"/>
                </a:solidFill>
                <a:latin typeface="Heiti SC Medium" pitchFamily="2" charset="-128"/>
                <a:ea typeface="Heiti SC Medium" pitchFamily="2" charset="-128"/>
              </a:rPr>
              <a:t>相乘再加總所計算出來的數值。</a:t>
            </a:r>
          </a:p>
        </p:txBody>
      </p:sp>
      <p:grpSp>
        <p:nvGrpSpPr>
          <p:cNvPr id="49" name="群組 48">
            <a:extLst>
              <a:ext uri="{FF2B5EF4-FFF2-40B4-BE49-F238E27FC236}">
                <a16:creationId xmlns:a16="http://schemas.microsoft.com/office/drawing/2014/main" id="{F8E06A67-78D3-0F4B-9261-0219EE703B15}"/>
              </a:ext>
            </a:extLst>
          </p:cNvPr>
          <p:cNvGrpSpPr/>
          <p:nvPr/>
        </p:nvGrpSpPr>
        <p:grpSpPr>
          <a:xfrm>
            <a:off x="3033454" y="5919363"/>
            <a:ext cx="6748040" cy="756507"/>
            <a:chOff x="6085776" y="5409759"/>
            <a:chExt cx="6748040" cy="756507"/>
          </a:xfrm>
        </p:grpSpPr>
        <p:sp>
          <p:nvSpPr>
            <p:cNvPr id="48" name="圓角矩形 47">
              <a:extLst>
                <a:ext uri="{FF2B5EF4-FFF2-40B4-BE49-F238E27FC236}">
                  <a16:creationId xmlns:a16="http://schemas.microsoft.com/office/drawing/2014/main" id="{E7A5C181-EFED-6749-9DFB-D7ADDEAE952D}"/>
                </a:ext>
              </a:extLst>
            </p:cNvPr>
            <p:cNvSpPr/>
            <p:nvPr/>
          </p:nvSpPr>
          <p:spPr>
            <a:xfrm>
              <a:off x="6085776" y="5409759"/>
              <a:ext cx="6748040" cy="75650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B907DB0F-8F6E-5443-93FD-20CA14CEBB1B}"/>
                    </a:ext>
                  </a:extLst>
                </p:cNvPr>
                <p:cNvSpPr txBox="1"/>
                <p:nvPr/>
              </p:nvSpPr>
              <p:spPr>
                <a:xfrm>
                  <a:off x="6531338" y="5526403"/>
                  <a:ext cx="606896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sz="2800" b="0" i="1" smtClean="0">
                            <a:latin typeface="Cambria Math" panose="02040503050406030204" pitchFamily="18" charset="0"/>
                          </a:rPr>
                          <m:t>𝑌</m:t>
                        </m:r>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1</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1</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2</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2</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3</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3</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𝑛</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𝑛</m:t>
                            </m:r>
                          </m:sub>
                        </m:sSub>
                      </m:oMath>
                    </m:oMathPara>
                  </a14:m>
                  <a:endParaRPr kumimoji="1" lang="zh-TW" altLang="en-US" sz="2800" dirty="0"/>
                </a:p>
              </p:txBody>
            </p:sp>
          </mc:Choice>
          <mc:Fallback xmlns="">
            <p:sp>
              <p:nvSpPr>
                <p:cNvPr id="47" name="文字方塊 46">
                  <a:extLst>
                    <a:ext uri="{FF2B5EF4-FFF2-40B4-BE49-F238E27FC236}">
                      <a16:creationId xmlns:a16="http://schemas.microsoft.com/office/drawing/2014/main" id="{B907DB0F-8F6E-5443-93FD-20CA14CEBB1B}"/>
                    </a:ext>
                  </a:extLst>
                </p:cNvPr>
                <p:cNvSpPr txBox="1">
                  <a:spLocks noRot="1" noChangeAspect="1" noMove="1" noResize="1" noEditPoints="1" noAdjustHandles="1" noChangeArrowheads="1" noChangeShapeType="1" noTextEdit="1"/>
                </p:cNvSpPr>
                <p:nvPr/>
              </p:nvSpPr>
              <p:spPr>
                <a:xfrm>
                  <a:off x="6531338" y="5526403"/>
                  <a:ext cx="6068969" cy="523220"/>
                </a:xfrm>
                <a:prstGeom prst="rect">
                  <a:avLst/>
                </a:prstGeom>
                <a:blipFill>
                  <a:blip r:embed="rId3"/>
                  <a:stretch>
                    <a:fillRect b="-2381"/>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130139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箭頭接點 14">
            <a:extLst>
              <a:ext uri="{FF2B5EF4-FFF2-40B4-BE49-F238E27FC236}">
                <a16:creationId xmlns:a16="http://schemas.microsoft.com/office/drawing/2014/main" id="{24560D55-76EB-7A40-B976-6D2992F62F73}"/>
              </a:ext>
            </a:extLst>
          </p:cNvPr>
          <p:cNvCxnSpPr>
            <a:cxnSpLocks/>
            <a:stCxn id="9" idx="3"/>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聲音的辨識</a:t>
            </a:r>
          </a:p>
        </p:txBody>
      </p:sp>
      <p:pic>
        <p:nvPicPr>
          <p:cNvPr id="4" name="圖片 3">
            <a:extLst>
              <a:ext uri="{FF2B5EF4-FFF2-40B4-BE49-F238E27FC236}">
                <a16:creationId xmlns:a16="http://schemas.microsoft.com/office/drawing/2014/main" id="{FDB310D5-E71F-CA4E-80AA-15DDBC3D7FB7}"/>
              </a:ext>
            </a:extLst>
          </p:cNvPr>
          <p:cNvPicPr>
            <a:picLocks noChangeAspect="1"/>
          </p:cNvPicPr>
          <p:nvPr/>
        </p:nvPicPr>
        <p:blipFill rotWithShape="1">
          <a:blip r:embed="rId2"/>
          <a:srcRect l="3486" t="32693" r="61926" b="45975"/>
          <a:stretch/>
        </p:blipFill>
        <p:spPr>
          <a:xfrm>
            <a:off x="1823601" y="1999229"/>
            <a:ext cx="1817914" cy="1121228"/>
          </a:xfrm>
          <a:prstGeom prst="rect">
            <a:avLst/>
          </a:prstGeom>
        </p:spPr>
      </p:pic>
      <p:pic>
        <p:nvPicPr>
          <p:cNvPr id="11" name="圖片 10">
            <a:extLst>
              <a:ext uri="{FF2B5EF4-FFF2-40B4-BE49-F238E27FC236}">
                <a16:creationId xmlns:a16="http://schemas.microsoft.com/office/drawing/2014/main" id="{AC8C248E-8C7C-D244-9C3F-BA0B62158682}"/>
              </a:ext>
            </a:extLst>
          </p:cNvPr>
          <p:cNvPicPr>
            <a:picLocks noChangeAspect="1"/>
          </p:cNvPicPr>
          <p:nvPr/>
        </p:nvPicPr>
        <p:blipFill rotWithShape="1">
          <a:blip r:embed="rId2"/>
          <a:srcRect l="54432" t="32693" r="1867" b="45975"/>
          <a:stretch/>
        </p:blipFill>
        <p:spPr>
          <a:xfrm>
            <a:off x="1823601" y="2868383"/>
            <a:ext cx="2296885" cy="1121228"/>
          </a:xfrm>
          <a:prstGeom prst="rect">
            <a:avLst/>
          </a:prstGeom>
        </p:spPr>
      </p:pic>
      <p:sp>
        <p:nvSpPr>
          <p:cNvPr id="13" name="文字方塊 12">
            <a:extLst>
              <a:ext uri="{FF2B5EF4-FFF2-40B4-BE49-F238E27FC236}">
                <a16:creationId xmlns:a16="http://schemas.microsoft.com/office/drawing/2014/main" id="{B33FDF97-2238-5844-B9A3-764569C74CF0}"/>
              </a:ext>
            </a:extLst>
          </p:cNvPr>
          <p:cNvSpPr txBox="1"/>
          <p:nvPr/>
        </p:nvSpPr>
        <p:spPr>
          <a:xfrm>
            <a:off x="8659342" y="3198165"/>
            <a:ext cx="800219"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長笛</a:t>
            </a:r>
            <a:endParaRPr kumimoji="1" lang="zh-TW" altLang="en-US" dirty="0">
              <a:latin typeface="Heiti SC Medium" pitchFamily="2" charset="-128"/>
              <a:ea typeface="Heiti SC Medium" pitchFamily="2" charset="-128"/>
            </a:endParaRPr>
          </a:p>
        </p:txBody>
      </p:sp>
    </p:spTree>
    <p:extLst>
      <p:ext uri="{BB962C8B-B14F-4D97-AF65-F5344CB8AC3E}">
        <p14:creationId xmlns:p14="http://schemas.microsoft.com/office/powerpoint/2010/main" val="827265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01F5F1DB-5437-C64B-9D14-083BCD41332D}"/>
              </a:ext>
            </a:extLst>
          </p:cNvPr>
          <p:cNvSpPr/>
          <p:nvPr/>
        </p:nvSpPr>
        <p:spPr>
          <a:xfrm>
            <a:off x="1436607" y="347240"/>
            <a:ext cx="6075363" cy="541695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橢圓 4">
            <a:extLst>
              <a:ext uri="{FF2B5EF4-FFF2-40B4-BE49-F238E27FC236}">
                <a16:creationId xmlns:a16="http://schemas.microsoft.com/office/drawing/2014/main" id="{DD00AD7D-1E82-CC47-9FD9-D78E8441ED14}"/>
              </a:ext>
            </a:extLst>
          </p:cNvPr>
          <p:cNvSpPr/>
          <p:nvPr/>
        </p:nvSpPr>
        <p:spPr>
          <a:xfrm>
            <a:off x="2650438" y="171319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650438" y="268202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656762" y="365085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931982" y="2077871"/>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931982" y="3046700"/>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938306" y="4015529"/>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891892" y="2524967"/>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14" name="橢圓 13">
                <a:extLst>
                  <a:ext uri="{FF2B5EF4-FFF2-40B4-BE49-F238E27FC236}">
                    <a16:creationId xmlns:a16="http://schemas.microsoft.com/office/drawing/2014/main" id="{CA84082D-2FA1-AF45-BC65-DF1769BF3457}"/>
                  </a:ext>
                </a:extLst>
              </p:cNvPr>
              <p:cNvSpPr>
                <a:spLocks noRot="1" noChangeAspect="1" noMove="1" noResize="1" noEditPoints="1" noAdjustHandles="1" noChangeArrowheads="1" noChangeShapeType="1" noTextEdit="1"/>
              </p:cNvSpPr>
              <p:nvPr/>
            </p:nvSpPr>
            <p:spPr>
              <a:xfrm>
                <a:off x="5891892" y="2524967"/>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3379781" y="2077871"/>
            <a:ext cx="2512111" cy="9641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flipV="1">
            <a:off x="3379781" y="3042039"/>
            <a:ext cx="2512111"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3386105" y="3042039"/>
            <a:ext cx="2505787" cy="9734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DEE35175-29DB-3B4A-9606-495DBDDD6ABF}"/>
              </a:ext>
            </a:extLst>
          </p:cNvPr>
          <p:cNvSpPr txBox="1"/>
          <p:nvPr/>
        </p:nvSpPr>
        <p:spPr>
          <a:xfrm>
            <a:off x="4235328" y="2099365"/>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989908" y="2695599"/>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4164390" y="3651109"/>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7" idx="2"/>
          </p:cNvCxnSpPr>
          <p:nvPr/>
        </p:nvCxnSpPr>
        <p:spPr>
          <a:xfrm>
            <a:off x="6926035" y="3042039"/>
            <a:ext cx="1016956"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7942991" y="268202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sp>
        <p:nvSpPr>
          <p:cNvPr id="28" name="橢圓 27">
            <a:extLst>
              <a:ext uri="{FF2B5EF4-FFF2-40B4-BE49-F238E27FC236}">
                <a16:creationId xmlns:a16="http://schemas.microsoft.com/office/drawing/2014/main" id="{873A4F0C-B1B7-A645-A179-2A00A777B198}"/>
              </a:ext>
            </a:extLst>
          </p:cNvPr>
          <p:cNvSpPr/>
          <p:nvPr/>
        </p:nvSpPr>
        <p:spPr>
          <a:xfrm>
            <a:off x="2380015" y="1180625"/>
            <a:ext cx="1236304" cy="368073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678945" y="4403006"/>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194688">
            <a:off x="3952022" y="1837319"/>
            <a:ext cx="996867" cy="251668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4655230" y="4054297"/>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3521128"/>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7978324" y="3459013"/>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輸出值</a:t>
            </a:r>
          </a:p>
        </p:txBody>
      </p:sp>
      <p:sp>
        <p:nvSpPr>
          <p:cNvPr id="35" name="文字方塊 34">
            <a:extLst>
              <a:ext uri="{FF2B5EF4-FFF2-40B4-BE49-F238E27FC236}">
                <a16:creationId xmlns:a16="http://schemas.microsoft.com/office/drawing/2014/main" id="{EBC7FAA5-AA1B-6546-86AC-D3AD9B0986AA}"/>
              </a:ext>
            </a:extLst>
          </p:cNvPr>
          <p:cNvSpPr txBox="1"/>
          <p:nvPr/>
        </p:nvSpPr>
        <p:spPr>
          <a:xfrm>
            <a:off x="7678126" y="1100054"/>
            <a:ext cx="2749471" cy="1323439"/>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如果只有三個輸入值，</a:t>
            </a:r>
            <a:endParaRPr kumimoji="1" lang="en-US" altLang="zh-TW" sz="2000" dirty="0">
              <a:solidFill>
                <a:srgbClr val="FF0000"/>
              </a:solidFill>
              <a:latin typeface="Heiti SC Medium" pitchFamily="2" charset="-128"/>
              <a:ea typeface="Heiti SC Medium" pitchFamily="2" charset="-128"/>
            </a:endParaRPr>
          </a:p>
          <a:p>
            <a:r>
              <a:rPr kumimoji="1" lang="zh-TW" altLang="en-US" sz="2000" dirty="0">
                <a:solidFill>
                  <a:srgbClr val="FF0000"/>
                </a:solidFill>
                <a:latin typeface="Heiti SC Medium" pitchFamily="2" charset="-128"/>
                <a:ea typeface="Heiti SC Medium" pitchFamily="2" charset="-128"/>
              </a:rPr>
              <a:t>那麼架構會像這樣，</a:t>
            </a:r>
            <a:endParaRPr kumimoji="1" lang="en-US" altLang="zh-TW" sz="2000" dirty="0">
              <a:solidFill>
                <a:srgbClr val="FF0000"/>
              </a:solidFill>
              <a:latin typeface="Heiti SC Medium" pitchFamily="2" charset="-128"/>
              <a:ea typeface="Heiti SC Medium" pitchFamily="2" charset="-128"/>
            </a:endParaRPr>
          </a:p>
          <a:p>
            <a:r>
              <a:rPr kumimoji="1" lang="zh-TW" altLang="en-US" sz="2000" dirty="0">
                <a:solidFill>
                  <a:srgbClr val="FF0000"/>
                </a:solidFill>
                <a:latin typeface="Heiti SC Medium" pitchFamily="2" charset="-128"/>
                <a:ea typeface="Heiti SC Medium" pitchFamily="2" charset="-128"/>
              </a:rPr>
              <a:t>會有幾個輸入值，</a:t>
            </a:r>
            <a:endParaRPr kumimoji="1" lang="en-US" altLang="zh-TW" sz="2000" dirty="0">
              <a:solidFill>
                <a:srgbClr val="FF0000"/>
              </a:solidFill>
              <a:latin typeface="Heiti SC Medium" pitchFamily="2" charset="-128"/>
              <a:ea typeface="Heiti SC Medium" pitchFamily="2" charset="-128"/>
            </a:endParaRPr>
          </a:p>
          <a:p>
            <a:r>
              <a:rPr kumimoji="1" lang="zh-TW" altLang="en-US" sz="2000" dirty="0">
                <a:solidFill>
                  <a:srgbClr val="FF0000"/>
                </a:solidFill>
                <a:latin typeface="Heiti SC Medium" pitchFamily="2" charset="-128"/>
                <a:ea typeface="Heiti SC Medium" pitchFamily="2" charset="-128"/>
              </a:rPr>
              <a:t>會由你的資料所決定。</a:t>
            </a:r>
          </a:p>
        </p:txBody>
      </p:sp>
      <p:grpSp>
        <p:nvGrpSpPr>
          <p:cNvPr id="49" name="群組 48">
            <a:extLst>
              <a:ext uri="{FF2B5EF4-FFF2-40B4-BE49-F238E27FC236}">
                <a16:creationId xmlns:a16="http://schemas.microsoft.com/office/drawing/2014/main" id="{F8E06A67-78D3-0F4B-9261-0219EE703B15}"/>
              </a:ext>
            </a:extLst>
          </p:cNvPr>
          <p:cNvGrpSpPr/>
          <p:nvPr/>
        </p:nvGrpSpPr>
        <p:grpSpPr>
          <a:xfrm>
            <a:off x="4022894" y="5918512"/>
            <a:ext cx="4909537" cy="756507"/>
            <a:chOff x="6136139" y="5408908"/>
            <a:chExt cx="4909537" cy="756507"/>
          </a:xfrm>
        </p:grpSpPr>
        <p:sp>
          <p:nvSpPr>
            <p:cNvPr id="48" name="圓角矩形 47">
              <a:extLst>
                <a:ext uri="{FF2B5EF4-FFF2-40B4-BE49-F238E27FC236}">
                  <a16:creationId xmlns:a16="http://schemas.microsoft.com/office/drawing/2014/main" id="{E7A5C181-EFED-6749-9DFB-D7ADDEAE952D}"/>
                </a:ext>
              </a:extLst>
            </p:cNvPr>
            <p:cNvSpPr/>
            <p:nvPr/>
          </p:nvSpPr>
          <p:spPr>
            <a:xfrm>
              <a:off x="6136139" y="5408908"/>
              <a:ext cx="4909537" cy="75650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B907DB0F-8F6E-5443-93FD-20CA14CEBB1B}"/>
                    </a:ext>
                  </a:extLst>
                </p:cNvPr>
                <p:cNvSpPr txBox="1"/>
                <p:nvPr/>
              </p:nvSpPr>
              <p:spPr>
                <a:xfrm>
                  <a:off x="6531338" y="5526403"/>
                  <a:ext cx="411914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sz="2800" b="0" i="1" smtClean="0">
                            <a:latin typeface="Cambria Math" panose="02040503050406030204" pitchFamily="18" charset="0"/>
                          </a:rPr>
                          <m:t>𝑌</m:t>
                        </m:r>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1</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1</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2</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2</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3</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3</m:t>
                            </m:r>
                          </m:sub>
                        </m:sSub>
                      </m:oMath>
                    </m:oMathPara>
                  </a14:m>
                  <a:endParaRPr kumimoji="1" lang="zh-TW" altLang="en-US" sz="2800" dirty="0"/>
                </a:p>
              </p:txBody>
            </p:sp>
          </mc:Choice>
          <mc:Fallback xmlns="">
            <p:sp>
              <p:nvSpPr>
                <p:cNvPr id="47" name="文字方塊 46">
                  <a:extLst>
                    <a:ext uri="{FF2B5EF4-FFF2-40B4-BE49-F238E27FC236}">
                      <a16:creationId xmlns:a16="http://schemas.microsoft.com/office/drawing/2014/main" id="{B907DB0F-8F6E-5443-93FD-20CA14CEBB1B}"/>
                    </a:ext>
                  </a:extLst>
                </p:cNvPr>
                <p:cNvSpPr txBox="1">
                  <a:spLocks noRot="1" noChangeAspect="1" noMove="1" noResize="1" noEditPoints="1" noAdjustHandles="1" noChangeArrowheads="1" noChangeShapeType="1" noTextEdit="1"/>
                </p:cNvSpPr>
                <p:nvPr/>
              </p:nvSpPr>
              <p:spPr>
                <a:xfrm>
                  <a:off x="6531338" y="5526403"/>
                  <a:ext cx="4119141" cy="523220"/>
                </a:xfrm>
                <a:prstGeom prst="rect">
                  <a:avLst/>
                </a:prstGeom>
                <a:blipFill>
                  <a:blip r:embed="rId3"/>
                  <a:stretch>
                    <a:fillRect b="-2381"/>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4161207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箭頭接點 14">
            <a:extLst>
              <a:ext uri="{FF2B5EF4-FFF2-40B4-BE49-F238E27FC236}">
                <a16:creationId xmlns:a16="http://schemas.microsoft.com/office/drawing/2014/main" id="{24560D55-76EB-7A40-B976-6D2992F62F73}"/>
              </a:ext>
            </a:extLst>
          </p:cNvPr>
          <p:cNvCxnSpPr>
            <a:cxnSpLocks/>
            <a:stCxn id="9" idx="3"/>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聲音的辨識</a:t>
            </a:r>
          </a:p>
        </p:txBody>
      </p:sp>
      <p:pic>
        <p:nvPicPr>
          <p:cNvPr id="4" name="圖片 3">
            <a:extLst>
              <a:ext uri="{FF2B5EF4-FFF2-40B4-BE49-F238E27FC236}">
                <a16:creationId xmlns:a16="http://schemas.microsoft.com/office/drawing/2014/main" id="{FDB310D5-E71F-CA4E-80AA-15DDBC3D7FB7}"/>
              </a:ext>
            </a:extLst>
          </p:cNvPr>
          <p:cNvPicPr>
            <a:picLocks noChangeAspect="1"/>
          </p:cNvPicPr>
          <p:nvPr/>
        </p:nvPicPr>
        <p:blipFill rotWithShape="1">
          <a:blip r:embed="rId2"/>
          <a:srcRect l="3486" t="55504" r="61926" b="20222"/>
          <a:stretch/>
        </p:blipFill>
        <p:spPr>
          <a:xfrm>
            <a:off x="1703858" y="1690688"/>
            <a:ext cx="1817914" cy="1275860"/>
          </a:xfrm>
          <a:prstGeom prst="rect">
            <a:avLst/>
          </a:prstGeom>
        </p:spPr>
      </p:pic>
      <p:pic>
        <p:nvPicPr>
          <p:cNvPr id="11" name="圖片 10">
            <a:extLst>
              <a:ext uri="{FF2B5EF4-FFF2-40B4-BE49-F238E27FC236}">
                <a16:creationId xmlns:a16="http://schemas.microsoft.com/office/drawing/2014/main" id="{AC8C248E-8C7C-D244-9C3F-BA0B62158682}"/>
              </a:ext>
            </a:extLst>
          </p:cNvPr>
          <p:cNvPicPr>
            <a:picLocks noChangeAspect="1"/>
          </p:cNvPicPr>
          <p:nvPr/>
        </p:nvPicPr>
        <p:blipFill rotWithShape="1">
          <a:blip r:embed="rId2"/>
          <a:srcRect l="55882" t="56967" r="417" b="21701"/>
          <a:stretch/>
        </p:blipFill>
        <p:spPr>
          <a:xfrm>
            <a:off x="1823601" y="2868383"/>
            <a:ext cx="2296885" cy="1121228"/>
          </a:xfrm>
          <a:prstGeom prst="rect">
            <a:avLst/>
          </a:prstGeom>
        </p:spPr>
      </p:pic>
      <p:sp>
        <p:nvSpPr>
          <p:cNvPr id="13" name="文字方塊 12">
            <a:extLst>
              <a:ext uri="{FF2B5EF4-FFF2-40B4-BE49-F238E27FC236}">
                <a16:creationId xmlns:a16="http://schemas.microsoft.com/office/drawing/2014/main" id="{B33FDF97-2238-5844-B9A3-764569C74CF0}"/>
              </a:ext>
            </a:extLst>
          </p:cNvPr>
          <p:cNvSpPr txBox="1"/>
          <p:nvPr/>
        </p:nvSpPr>
        <p:spPr>
          <a:xfrm>
            <a:off x="8659342" y="3198165"/>
            <a:ext cx="800219"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人聲</a:t>
            </a:r>
            <a:endParaRPr kumimoji="1" lang="zh-TW" altLang="en-US" dirty="0">
              <a:latin typeface="Heiti SC Medium" pitchFamily="2" charset="-128"/>
              <a:ea typeface="Heiti SC Medium" pitchFamily="2" charset="-128"/>
            </a:endParaRPr>
          </a:p>
        </p:txBody>
      </p:sp>
    </p:spTree>
    <p:extLst>
      <p:ext uri="{BB962C8B-B14F-4D97-AF65-F5344CB8AC3E}">
        <p14:creationId xmlns:p14="http://schemas.microsoft.com/office/powerpoint/2010/main" val="361805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箭頭接點 14">
            <a:extLst>
              <a:ext uri="{FF2B5EF4-FFF2-40B4-BE49-F238E27FC236}">
                <a16:creationId xmlns:a16="http://schemas.microsoft.com/office/drawing/2014/main" id="{24560D55-76EB-7A40-B976-6D2992F62F73}"/>
              </a:ext>
            </a:extLst>
          </p:cNvPr>
          <p:cNvCxnSpPr>
            <a:cxnSpLocks/>
            <a:stCxn id="9" idx="3"/>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聲音的辨識</a:t>
            </a:r>
          </a:p>
        </p:txBody>
      </p:sp>
      <p:pic>
        <p:nvPicPr>
          <p:cNvPr id="4" name="圖片 3">
            <a:extLst>
              <a:ext uri="{FF2B5EF4-FFF2-40B4-BE49-F238E27FC236}">
                <a16:creationId xmlns:a16="http://schemas.microsoft.com/office/drawing/2014/main" id="{FDB310D5-E71F-CA4E-80AA-15DDBC3D7FB7}"/>
              </a:ext>
            </a:extLst>
          </p:cNvPr>
          <p:cNvPicPr>
            <a:picLocks noChangeAspect="1"/>
          </p:cNvPicPr>
          <p:nvPr/>
        </p:nvPicPr>
        <p:blipFill rotWithShape="1">
          <a:blip r:embed="rId2"/>
          <a:srcRect l="3486" t="80292" r="61926" b="757"/>
          <a:stretch/>
        </p:blipFill>
        <p:spPr>
          <a:xfrm>
            <a:off x="1774859" y="1872343"/>
            <a:ext cx="1817914" cy="996040"/>
          </a:xfrm>
          <a:prstGeom prst="rect">
            <a:avLst/>
          </a:prstGeom>
        </p:spPr>
      </p:pic>
      <p:pic>
        <p:nvPicPr>
          <p:cNvPr id="11" name="圖片 10">
            <a:extLst>
              <a:ext uri="{FF2B5EF4-FFF2-40B4-BE49-F238E27FC236}">
                <a16:creationId xmlns:a16="http://schemas.microsoft.com/office/drawing/2014/main" id="{AC8C248E-8C7C-D244-9C3F-BA0B62158682}"/>
              </a:ext>
            </a:extLst>
          </p:cNvPr>
          <p:cNvPicPr>
            <a:picLocks noChangeAspect="1"/>
          </p:cNvPicPr>
          <p:nvPr/>
        </p:nvPicPr>
        <p:blipFill rotWithShape="1">
          <a:blip r:embed="rId2"/>
          <a:srcRect l="55882" t="79270" r="417" b="-602"/>
          <a:stretch/>
        </p:blipFill>
        <p:spPr>
          <a:xfrm>
            <a:off x="1823601" y="2868383"/>
            <a:ext cx="2296885" cy="1121228"/>
          </a:xfrm>
          <a:prstGeom prst="rect">
            <a:avLst/>
          </a:prstGeom>
        </p:spPr>
      </p:pic>
      <p:sp>
        <p:nvSpPr>
          <p:cNvPr id="13" name="文字方塊 12">
            <a:extLst>
              <a:ext uri="{FF2B5EF4-FFF2-40B4-BE49-F238E27FC236}">
                <a16:creationId xmlns:a16="http://schemas.microsoft.com/office/drawing/2014/main" id="{B33FDF97-2238-5844-B9A3-764569C74CF0}"/>
              </a:ext>
            </a:extLst>
          </p:cNvPr>
          <p:cNvSpPr txBox="1"/>
          <p:nvPr/>
        </p:nvSpPr>
        <p:spPr>
          <a:xfrm>
            <a:off x="8659342" y="3198165"/>
            <a:ext cx="800219"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吉他</a:t>
            </a:r>
            <a:endParaRPr kumimoji="1" lang="zh-TW" altLang="en-US" dirty="0">
              <a:latin typeface="Heiti SC Medium" pitchFamily="2" charset="-128"/>
              <a:ea typeface="Heiti SC Medium" pitchFamily="2" charset="-128"/>
            </a:endParaRPr>
          </a:p>
        </p:txBody>
      </p:sp>
    </p:spTree>
    <p:extLst>
      <p:ext uri="{BB962C8B-B14F-4D97-AF65-F5344CB8AC3E}">
        <p14:creationId xmlns:p14="http://schemas.microsoft.com/office/powerpoint/2010/main" val="59251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stCxn id="5" idx="3"/>
            <a:endCxn id="9" idx="1"/>
          </p:cNvCxnSpPr>
          <p:nvPr/>
        </p:nvCxnSpPr>
        <p:spPr>
          <a:xfrm>
            <a:off x="4156413" y="3428999"/>
            <a:ext cx="90000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244333"/>
            <a:ext cx="31290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0</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9630251" y="5710263"/>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pic>
        <p:nvPicPr>
          <p:cNvPr id="5" name="圖片 4">
            <a:extLst>
              <a:ext uri="{FF2B5EF4-FFF2-40B4-BE49-F238E27FC236}">
                <a16:creationId xmlns:a16="http://schemas.microsoft.com/office/drawing/2014/main" id="{59FCBB22-AB52-2941-9929-5B6E89BE7B52}"/>
              </a:ext>
            </a:extLst>
          </p:cNvPr>
          <p:cNvPicPr>
            <a:picLocks noChangeAspect="1"/>
          </p:cNvPicPr>
          <p:nvPr/>
        </p:nvPicPr>
        <p:blipFill>
          <a:blip r:embed="rId2"/>
          <a:stretch>
            <a:fillRect/>
          </a:stretch>
        </p:blipFill>
        <p:spPr>
          <a:xfrm>
            <a:off x="2935570" y="2818577"/>
            <a:ext cx="1220843" cy="1220843"/>
          </a:xfrm>
          <a:prstGeom prst="rect">
            <a:avLst/>
          </a:prstGeom>
        </p:spPr>
      </p:pic>
      <p:grpSp>
        <p:nvGrpSpPr>
          <p:cNvPr id="32" name="群組 31">
            <a:extLst>
              <a:ext uri="{FF2B5EF4-FFF2-40B4-BE49-F238E27FC236}">
                <a16:creationId xmlns:a16="http://schemas.microsoft.com/office/drawing/2014/main" id="{3EB6ED3A-4DC8-5448-BC1C-49862BF6D4E6}"/>
              </a:ext>
            </a:extLst>
          </p:cNvPr>
          <p:cNvGrpSpPr/>
          <p:nvPr/>
        </p:nvGrpSpPr>
        <p:grpSpPr>
          <a:xfrm>
            <a:off x="603213" y="4600158"/>
            <a:ext cx="10992661" cy="978480"/>
            <a:chOff x="603213" y="4600158"/>
            <a:chExt cx="10992661" cy="978480"/>
          </a:xfrm>
        </p:grpSpPr>
        <p:pic>
          <p:nvPicPr>
            <p:cNvPr id="7" name="圖片 6">
              <a:extLst>
                <a:ext uri="{FF2B5EF4-FFF2-40B4-BE49-F238E27FC236}">
                  <a16:creationId xmlns:a16="http://schemas.microsoft.com/office/drawing/2014/main" id="{60E076CE-9086-0243-AACB-9DD5BBBF9EF4}"/>
                </a:ext>
              </a:extLst>
            </p:cNvPr>
            <p:cNvPicPr>
              <a:picLocks noChangeAspect="1"/>
            </p:cNvPicPr>
            <p:nvPr/>
          </p:nvPicPr>
          <p:blipFill>
            <a:blip r:embed="rId3"/>
            <a:stretch>
              <a:fillRect/>
            </a:stretch>
          </p:blipFill>
          <p:spPr>
            <a:xfrm>
              <a:off x="1719432" y="4621044"/>
              <a:ext cx="957594" cy="957594"/>
            </a:xfrm>
            <a:prstGeom prst="rect">
              <a:avLst/>
            </a:prstGeom>
          </p:spPr>
        </p:pic>
        <p:pic>
          <p:nvPicPr>
            <p:cNvPr id="13" name="圖片 12">
              <a:extLst>
                <a:ext uri="{FF2B5EF4-FFF2-40B4-BE49-F238E27FC236}">
                  <a16:creationId xmlns:a16="http://schemas.microsoft.com/office/drawing/2014/main" id="{2157C111-8DC0-1F49-9D01-DC28E7C094AB}"/>
                </a:ext>
              </a:extLst>
            </p:cNvPr>
            <p:cNvPicPr>
              <a:picLocks noChangeAspect="1"/>
            </p:cNvPicPr>
            <p:nvPr/>
          </p:nvPicPr>
          <p:blipFill>
            <a:blip r:embed="rId4"/>
            <a:stretch>
              <a:fillRect/>
            </a:stretch>
          </p:blipFill>
          <p:spPr>
            <a:xfrm>
              <a:off x="2835651" y="4621044"/>
              <a:ext cx="957594" cy="957594"/>
            </a:xfrm>
            <a:prstGeom prst="rect">
              <a:avLst/>
            </a:prstGeom>
          </p:spPr>
        </p:pic>
        <p:pic>
          <p:nvPicPr>
            <p:cNvPr id="17" name="圖片 16">
              <a:extLst>
                <a:ext uri="{FF2B5EF4-FFF2-40B4-BE49-F238E27FC236}">
                  <a16:creationId xmlns:a16="http://schemas.microsoft.com/office/drawing/2014/main" id="{12D7DD3E-723E-4647-ADDB-C6D58994B8FB}"/>
                </a:ext>
              </a:extLst>
            </p:cNvPr>
            <p:cNvPicPr>
              <a:picLocks noChangeAspect="1"/>
            </p:cNvPicPr>
            <p:nvPr/>
          </p:nvPicPr>
          <p:blipFill>
            <a:blip r:embed="rId5"/>
            <a:stretch>
              <a:fillRect/>
            </a:stretch>
          </p:blipFill>
          <p:spPr>
            <a:xfrm>
              <a:off x="3951870" y="4621044"/>
              <a:ext cx="957594" cy="957594"/>
            </a:xfrm>
            <a:prstGeom prst="rect">
              <a:avLst/>
            </a:prstGeom>
          </p:spPr>
        </p:pic>
        <p:pic>
          <p:nvPicPr>
            <p:cNvPr id="19" name="圖片 18">
              <a:extLst>
                <a:ext uri="{FF2B5EF4-FFF2-40B4-BE49-F238E27FC236}">
                  <a16:creationId xmlns:a16="http://schemas.microsoft.com/office/drawing/2014/main" id="{659092D7-16DB-8747-88FA-D8EB29E4AC8C}"/>
                </a:ext>
              </a:extLst>
            </p:cNvPr>
            <p:cNvPicPr>
              <a:picLocks noChangeAspect="1"/>
            </p:cNvPicPr>
            <p:nvPr/>
          </p:nvPicPr>
          <p:blipFill>
            <a:blip r:embed="rId6"/>
            <a:stretch>
              <a:fillRect/>
            </a:stretch>
          </p:blipFill>
          <p:spPr>
            <a:xfrm>
              <a:off x="5068089" y="4600158"/>
              <a:ext cx="957594" cy="957594"/>
            </a:xfrm>
            <a:prstGeom prst="rect">
              <a:avLst/>
            </a:prstGeom>
          </p:spPr>
        </p:pic>
        <p:pic>
          <p:nvPicPr>
            <p:cNvPr id="21" name="圖片 20">
              <a:extLst>
                <a:ext uri="{FF2B5EF4-FFF2-40B4-BE49-F238E27FC236}">
                  <a16:creationId xmlns:a16="http://schemas.microsoft.com/office/drawing/2014/main" id="{7BB978BF-CB40-7D4D-BE4C-BA0D831E64BB}"/>
                </a:ext>
              </a:extLst>
            </p:cNvPr>
            <p:cNvPicPr>
              <a:picLocks noChangeAspect="1"/>
            </p:cNvPicPr>
            <p:nvPr/>
          </p:nvPicPr>
          <p:blipFill>
            <a:blip r:embed="rId7"/>
            <a:stretch>
              <a:fillRect/>
            </a:stretch>
          </p:blipFill>
          <p:spPr>
            <a:xfrm>
              <a:off x="6184308" y="4600158"/>
              <a:ext cx="957594" cy="957594"/>
            </a:xfrm>
            <a:prstGeom prst="rect">
              <a:avLst/>
            </a:prstGeom>
          </p:spPr>
        </p:pic>
        <p:pic>
          <p:nvPicPr>
            <p:cNvPr id="23" name="圖片 22">
              <a:extLst>
                <a:ext uri="{FF2B5EF4-FFF2-40B4-BE49-F238E27FC236}">
                  <a16:creationId xmlns:a16="http://schemas.microsoft.com/office/drawing/2014/main" id="{83872075-1814-144C-9905-7C5957343654}"/>
                </a:ext>
              </a:extLst>
            </p:cNvPr>
            <p:cNvPicPr>
              <a:picLocks noChangeAspect="1"/>
            </p:cNvPicPr>
            <p:nvPr/>
          </p:nvPicPr>
          <p:blipFill>
            <a:blip r:embed="rId8"/>
            <a:stretch>
              <a:fillRect/>
            </a:stretch>
          </p:blipFill>
          <p:spPr>
            <a:xfrm>
              <a:off x="7297801" y="4600158"/>
              <a:ext cx="957594" cy="957594"/>
            </a:xfrm>
            <a:prstGeom prst="rect">
              <a:avLst/>
            </a:prstGeom>
          </p:spPr>
        </p:pic>
        <p:pic>
          <p:nvPicPr>
            <p:cNvPr id="25" name="圖片 24">
              <a:extLst>
                <a:ext uri="{FF2B5EF4-FFF2-40B4-BE49-F238E27FC236}">
                  <a16:creationId xmlns:a16="http://schemas.microsoft.com/office/drawing/2014/main" id="{F4799EAA-14BC-BC4B-8A6D-00B9AA0B5218}"/>
                </a:ext>
              </a:extLst>
            </p:cNvPr>
            <p:cNvPicPr>
              <a:picLocks noChangeAspect="1"/>
            </p:cNvPicPr>
            <p:nvPr/>
          </p:nvPicPr>
          <p:blipFill>
            <a:blip r:embed="rId9"/>
            <a:stretch>
              <a:fillRect/>
            </a:stretch>
          </p:blipFill>
          <p:spPr>
            <a:xfrm>
              <a:off x="8411294" y="4600158"/>
              <a:ext cx="957594" cy="957594"/>
            </a:xfrm>
            <a:prstGeom prst="rect">
              <a:avLst/>
            </a:prstGeom>
          </p:spPr>
        </p:pic>
        <p:pic>
          <p:nvPicPr>
            <p:cNvPr id="27" name="圖片 26">
              <a:extLst>
                <a:ext uri="{FF2B5EF4-FFF2-40B4-BE49-F238E27FC236}">
                  <a16:creationId xmlns:a16="http://schemas.microsoft.com/office/drawing/2014/main" id="{AC96375F-5B30-0D4F-BAF5-C30593566F93}"/>
                </a:ext>
              </a:extLst>
            </p:cNvPr>
            <p:cNvPicPr>
              <a:picLocks noChangeAspect="1"/>
            </p:cNvPicPr>
            <p:nvPr/>
          </p:nvPicPr>
          <p:blipFill>
            <a:blip r:embed="rId10"/>
            <a:stretch>
              <a:fillRect/>
            </a:stretch>
          </p:blipFill>
          <p:spPr>
            <a:xfrm>
              <a:off x="9524787" y="4600158"/>
              <a:ext cx="957594" cy="957594"/>
            </a:xfrm>
            <a:prstGeom prst="rect">
              <a:avLst/>
            </a:prstGeom>
          </p:spPr>
        </p:pic>
        <p:pic>
          <p:nvPicPr>
            <p:cNvPr id="29" name="圖片 28">
              <a:extLst>
                <a:ext uri="{FF2B5EF4-FFF2-40B4-BE49-F238E27FC236}">
                  <a16:creationId xmlns:a16="http://schemas.microsoft.com/office/drawing/2014/main" id="{BC13A3C3-4B89-E64A-957D-CE48DB748585}"/>
                </a:ext>
              </a:extLst>
            </p:cNvPr>
            <p:cNvPicPr>
              <a:picLocks noChangeAspect="1"/>
            </p:cNvPicPr>
            <p:nvPr/>
          </p:nvPicPr>
          <p:blipFill>
            <a:blip r:embed="rId11"/>
            <a:stretch>
              <a:fillRect/>
            </a:stretch>
          </p:blipFill>
          <p:spPr>
            <a:xfrm>
              <a:off x="10638280" y="4600158"/>
              <a:ext cx="957594" cy="957594"/>
            </a:xfrm>
            <a:prstGeom prst="rect">
              <a:avLst/>
            </a:prstGeom>
          </p:spPr>
        </p:pic>
        <p:pic>
          <p:nvPicPr>
            <p:cNvPr id="31" name="圖片 30">
              <a:extLst>
                <a:ext uri="{FF2B5EF4-FFF2-40B4-BE49-F238E27FC236}">
                  <a16:creationId xmlns:a16="http://schemas.microsoft.com/office/drawing/2014/main" id="{095B0150-2EE0-8347-9958-9C5A67CB92B0}"/>
                </a:ext>
              </a:extLst>
            </p:cNvPr>
            <p:cNvPicPr>
              <a:picLocks noChangeAspect="1"/>
            </p:cNvPicPr>
            <p:nvPr/>
          </p:nvPicPr>
          <p:blipFill>
            <a:blip r:embed="rId2"/>
            <a:stretch>
              <a:fillRect/>
            </a:stretch>
          </p:blipFill>
          <p:spPr>
            <a:xfrm>
              <a:off x="603213" y="4621044"/>
              <a:ext cx="957594" cy="957594"/>
            </a:xfrm>
            <a:prstGeom prst="rect">
              <a:avLst/>
            </a:prstGeom>
          </p:spPr>
        </p:pic>
      </p:grpSp>
    </p:spTree>
    <p:extLst>
      <p:ext uri="{BB962C8B-B14F-4D97-AF65-F5344CB8AC3E}">
        <p14:creationId xmlns:p14="http://schemas.microsoft.com/office/powerpoint/2010/main" val="388388525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38845</TotalTime>
  <Words>3408</Words>
  <Application>Microsoft Macintosh PowerPoint</Application>
  <PresentationFormat>寬螢幕</PresentationFormat>
  <Paragraphs>1519</Paragraphs>
  <Slides>60</Slides>
  <Notes>5</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60</vt:i4>
      </vt:variant>
    </vt:vector>
  </HeadingPairs>
  <TitlesOfParts>
    <vt:vector size="67" baseType="lpstr">
      <vt:lpstr>Heiti SC Medium</vt:lpstr>
      <vt:lpstr>Heiti SC Medium</vt:lpstr>
      <vt:lpstr>Arial</vt:lpstr>
      <vt:lpstr>Calibri</vt:lpstr>
      <vt:lpstr>Calibri Light</vt:lpstr>
      <vt:lpstr>Cambria Math</vt:lpstr>
      <vt:lpstr>Office 佈景主題</vt:lpstr>
      <vt:lpstr>類神經網路</vt:lpstr>
      <vt:lpstr>神經網路是什麼？</vt:lpstr>
      <vt:lpstr>什麼是類神經網路？</vt:lpstr>
      <vt:lpstr>類神經網路能做什麼？</vt:lpstr>
      <vt:lpstr>類神經網路能做什麼？</vt:lpstr>
      <vt:lpstr>類神經網路能做什麼？</vt:lpstr>
      <vt:lpstr>類神經網路能做什麼？</vt:lpstr>
      <vt:lpstr>類神經網路能做什麼？</vt:lpstr>
      <vt:lpstr>類神經網路能做什麼？</vt:lpstr>
      <vt:lpstr>類神經網路能做什麼？</vt:lpstr>
      <vt:lpstr>類神經網路能做什麼？</vt:lpstr>
      <vt:lpstr>類神經網路的輸出形式</vt:lpstr>
      <vt:lpstr>類神經網路的輸出形式</vt:lpstr>
      <vt:lpstr>類神經網路的輸出形式</vt:lpstr>
      <vt:lpstr>類神經網路能做什麼？</vt:lpstr>
      <vt:lpstr>各式各樣的類神經網路</vt:lpstr>
      <vt:lpstr>為何類神經網路能夠分類？</vt:lpstr>
      <vt:lpstr>為何類神經網路能夠分類？</vt:lpstr>
      <vt:lpstr>為何類神經網路能夠分類？</vt:lpstr>
      <vt:lpstr>如何訓練類神經網路？</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類神經網路訓練好之後？</vt:lpstr>
      <vt:lpstr>類神經網路訓練好之後？</vt:lpstr>
      <vt:lpstr>類神經網路訓練好之後？</vt:lpstr>
      <vt:lpstr>實際上 類神經網路是這樣…</vt:lpstr>
      <vt:lpstr>PowerPoint 簡報</vt:lpstr>
      <vt:lpstr>PowerPoint 簡報</vt:lpstr>
      <vt:lpstr>什麼是激勵函數？</vt:lpstr>
      <vt:lpstr>什麼是激勵函數？</vt:lpstr>
      <vt:lpstr>什麼是激勵函數？</vt:lpstr>
      <vt:lpstr>什麼是激勵函數？</vt:lpstr>
      <vt:lpstr>什麼是激勵函數？</vt:lpstr>
      <vt:lpstr>像素資料如何輸入？</vt:lpstr>
      <vt:lpstr>像素資料如何輸入？</vt:lpstr>
      <vt:lpstr>像素資料如何輸入？</vt:lpstr>
      <vt:lpstr>像素資料如何輸入？</vt:lpstr>
      <vt:lpstr>類神經網路的數學方法</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vcn821177126@gmail.com</dc:creator>
  <cp:lastModifiedBy>vcn821177126@gmail.com</cp:lastModifiedBy>
  <cp:revision>31</cp:revision>
  <dcterms:created xsi:type="dcterms:W3CDTF">2022-01-05T17:12:29Z</dcterms:created>
  <dcterms:modified xsi:type="dcterms:W3CDTF">2022-03-26T08:08:55Z</dcterms:modified>
</cp:coreProperties>
</file>